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0"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31"/>
    <p:restoredTop sz="94595"/>
  </p:normalViewPr>
  <p:slideViewPr>
    <p:cSldViewPr snapToGrid="0" snapToObjects="1">
      <p:cViewPr varScale="1">
        <p:scale>
          <a:sx n="91" d="100"/>
          <a:sy n="91" d="100"/>
        </p:scale>
        <p:origin x="49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EB3255-F99A-334B-BA3B-33191610E505}" type="datetimeFigureOut">
              <a:rPr lang="en-US" smtClean="0"/>
              <a:t>7/14/17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356005-9466-E04D-A1A8-F51828DF754A}" type="slidenum">
              <a:rPr lang="en-US" smtClean="0"/>
              <a:t>‹#›</a:t>
            </a:fld>
            <a:endParaRPr lang="en-US"/>
          </a:p>
        </p:txBody>
      </p:sp>
    </p:spTree>
    <p:extLst>
      <p:ext uri="{BB962C8B-B14F-4D97-AF65-F5344CB8AC3E}">
        <p14:creationId xmlns:p14="http://schemas.microsoft.com/office/powerpoint/2010/main" val="13653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7/14/17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7/14/17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7/14/17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7/14/17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7/14/17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7/14/17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7/14/17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7/14/17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7/14/17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7/14/17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7/14/17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7/14/17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7/14/17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7/14/17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7/14/17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7/14/17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7/14/17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7/14/17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biblegateway.com/passage/?search=Ex+3:14&amp;version=ESV#fen-ESV-1594a" TargetMode="External"/><Relationship Id="rId3" Type="http://schemas.openxmlformats.org/officeDocument/2006/relationships/hyperlink" Target="https://www.biblegateway.com/passage/?search=Ex+3:14&amp;version=ESV#en-ESV-1594"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Revelation</a:t>
            </a:r>
            <a:endParaRPr lang="en-US" dirty="0"/>
          </a:p>
        </p:txBody>
      </p:sp>
      <p:sp>
        <p:nvSpPr>
          <p:cNvPr id="3" name="Subtitle 2"/>
          <p:cNvSpPr>
            <a:spLocks noGrp="1"/>
          </p:cNvSpPr>
          <p:nvPr>
            <p:ph type="subTitle" idx="1"/>
          </p:nvPr>
        </p:nvSpPr>
        <p:spPr/>
        <p:txBody>
          <a:bodyPr/>
          <a:lstStyle/>
          <a:p>
            <a:r>
              <a:rPr lang="en-US" dirty="0" smtClean="0"/>
              <a:t>Book Introduction (Part 1)</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099" t="1641" r="1584" b="22515"/>
          <a:stretch/>
        </p:blipFill>
        <p:spPr>
          <a:xfrm>
            <a:off x="168812" y="196948"/>
            <a:ext cx="5669280" cy="4277828"/>
          </a:xfrm>
          <a:prstGeom prst="rect">
            <a:avLst/>
          </a:prstGeom>
        </p:spPr>
      </p:pic>
    </p:spTree>
    <p:extLst>
      <p:ext uri="{BB962C8B-B14F-4D97-AF65-F5344CB8AC3E}">
        <p14:creationId xmlns:p14="http://schemas.microsoft.com/office/powerpoint/2010/main" val="4825695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Prologue: Title and Explanation</a:t>
            </a:r>
            <a:endParaRPr lang="en-US" b="1" dirty="0"/>
          </a:p>
        </p:txBody>
      </p:sp>
      <p:sp>
        <p:nvSpPr>
          <p:cNvPr id="3" name="Content Placeholder 2"/>
          <p:cNvSpPr>
            <a:spLocks noGrp="1"/>
          </p:cNvSpPr>
          <p:nvPr>
            <p:ph idx="1"/>
          </p:nvPr>
        </p:nvSpPr>
        <p:spPr>
          <a:xfrm>
            <a:off x="351691" y="1406770"/>
            <a:ext cx="11563643" cy="5176910"/>
          </a:xfrm>
        </p:spPr>
        <p:txBody>
          <a:bodyPr>
            <a:normAutofit/>
          </a:bodyPr>
          <a:lstStyle/>
          <a:p>
            <a:pPr>
              <a:lnSpc>
                <a:spcPct val="100000"/>
              </a:lnSpc>
              <a:spcBef>
                <a:spcPts val="0"/>
              </a:spcBef>
            </a:pPr>
            <a:r>
              <a:rPr lang="en-US" sz="3200" dirty="0" smtClean="0"/>
              <a:t>Sequence of mediation </a:t>
            </a:r>
            <a:r>
              <a:rPr lang="mr-IN" sz="3200" dirty="0" smtClean="0"/>
              <a:t>–</a:t>
            </a:r>
            <a:r>
              <a:rPr lang="en-US" sz="3200" dirty="0" smtClean="0"/>
              <a:t> </a:t>
            </a:r>
          </a:p>
          <a:p>
            <a:pPr lvl="0"/>
            <a:r>
              <a:rPr lang="mr-IN" sz="3600" i="1" dirty="0" smtClean="0"/>
              <a:t>…</a:t>
            </a:r>
            <a:r>
              <a:rPr lang="en-US" sz="3600" i="1" dirty="0" smtClean="0"/>
              <a:t>through </a:t>
            </a:r>
            <a:r>
              <a:rPr lang="en-US" sz="3600" i="1" dirty="0"/>
              <a:t>which John and his audience received the revelation: God, Jesus Christ, his angel, John, and the seven churches.  </a:t>
            </a:r>
            <a:endParaRPr lang="en-US" sz="3600" dirty="0"/>
          </a:p>
          <a:p>
            <a:pPr lvl="1"/>
            <a:r>
              <a:rPr lang="en-US" sz="3600" i="1" dirty="0"/>
              <a:t>Source = God</a:t>
            </a:r>
            <a:endParaRPr lang="en-US" sz="3600" dirty="0"/>
          </a:p>
          <a:p>
            <a:pPr lvl="1"/>
            <a:r>
              <a:rPr lang="en-US" sz="3600" i="1" dirty="0"/>
              <a:t>Mediator = Jesus Christ</a:t>
            </a:r>
            <a:endParaRPr lang="en-US" sz="3600" dirty="0"/>
          </a:p>
          <a:p>
            <a:pPr lvl="1"/>
            <a:r>
              <a:rPr lang="en-US" sz="3600" i="1" dirty="0"/>
              <a:t>Jesus uses = his angel</a:t>
            </a:r>
            <a:endParaRPr lang="en-US" sz="3600" dirty="0"/>
          </a:p>
          <a:p>
            <a:r>
              <a:rPr lang="en-US" sz="3600" i="1" dirty="0"/>
              <a:t>Gives to… = John for himself and churches (church universal)</a:t>
            </a:r>
            <a:endParaRPr lang="en-US" sz="3600" dirty="0"/>
          </a:p>
        </p:txBody>
      </p:sp>
    </p:spTree>
    <p:extLst>
      <p:ext uri="{BB962C8B-B14F-4D97-AF65-F5344CB8AC3E}">
        <p14:creationId xmlns:p14="http://schemas.microsoft.com/office/powerpoint/2010/main" val="12354080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Prologue: Title and Explanation</a:t>
            </a:r>
            <a:endParaRPr lang="en-US" b="1" dirty="0"/>
          </a:p>
        </p:txBody>
      </p:sp>
      <p:sp>
        <p:nvSpPr>
          <p:cNvPr id="3" name="Content Placeholder 2"/>
          <p:cNvSpPr>
            <a:spLocks noGrp="1"/>
          </p:cNvSpPr>
          <p:nvPr>
            <p:ph idx="1"/>
          </p:nvPr>
        </p:nvSpPr>
        <p:spPr>
          <a:xfrm>
            <a:off x="351691" y="1690688"/>
            <a:ext cx="11563643" cy="4892992"/>
          </a:xfrm>
        </p:spPr>
        <p:txBody>
          <a:bodyPr>
            <a:normAutofit/>
          </a:bodyPr>
          <a:lstStyle/>
          <a:p>
            <a:pPr marL="0" indent="0" algn="ctr">
              <a:lnSpc>
                <a:spcPct val="100000"/>
              </a:lnSpc>
              <a:spcBef>
                <a:spcPts val="0"/>
              </a:spcBef>
              <a:buNone/>
            </a:pPr>
            <a:r>
              <a:rPr lang="en-US" sz="6600" i="1" dirty="0"/>
              <a:t>THEREFORE</a:t>
            </a:r>
            <a:r>
              <a:rPr lang="en-US" sz="6600" i="1" dirty="0" smtClean="0"/>
              <a:t>…</a:t>
            </a:r>
          </a:p>
          <a:p>
            <a:pPr marL="0" indent="0" algn="ctr">
              <a:lnSpc>
                <a:spcPct val="100000"/>
              </a:lnSpc>
              <a:spcBef>
                <a:spcPts val="0"/>
              </a:spcBef>
              <a:buNone/>
            </a:pPr>
            <a:r>
              <a:rPr lang="en-US" sz="6600" i="1" dirty="0" smtClean="0"/>
              <a:t>the </a:t>
            </a:r>
            <a:r>
              <a:rPr lang="en-US" sz="6600" i="1" dirty="0"/>
              <a:t>prophetic message of Revelation is the Word of God given </a:t>
            </a:r>
            <a:r>
              <a:rPr lang="en-US" sz="6600" i="1" u="sng" dirty="0">
                <a:solidFill>
                  <a:srgbClr val="FFFF00"/>
                </a:solidFill>
              </a:rPr>
              <a:t>in</a:t>
            </a:r>
            <a:r>
              <a:rPr lang="en-US" sz="6600" i="1" dirty="0"/>
              <a:t> and </a:t>
            </a:r>
            <a:r>
              <a:rPr lang="en-US" sz="6600" i="1" u="sng" dirty="0">
                <a:solidFill>
                  <a:srgbClr val="FFFF00"/>
                </a:solidFill>
              </a:rPr>
              <a:t>with visual form</a:t>
            </a:r>
            <a:r>
              <a:rPr lang="en-US" sz="6600" i="1" dirty="0"/>
              <a:t>.  </a:t>
            </a:r>
            <a:endParaRPr lang="en-US" sz="6600" dirty="0"/>
          </a:p>
          <a:p>
            <a:pPr marL="0" marR="0" lvl="0" indent="0" defTabSz="914400" eaLnBrk="1" fontAlgn="auto" latinLnBrk="0" hangingPunct="1">
              <a:lnSpc>
                <a:spcPct val="100000"/>
              </a:lnSpc>
              <a:spcBef>
                <a:spcPts val="0"/>
              </a:spcBef>
              <a:spcAft>
                <a:spcPts val="0"/>
              </a:spcAft>
              <a:buClrTx/>
              <a:buSzTx/>
              <a:buFontTx/>
              <a:buNone/>
              <a:tabLst/>
              <a:defRPr/>
            </a:pPr>
            <a:endParaRPr lang="en-US" sz="3600" dirty="0"/>
          </a:p>
        </p:txBody>
      </p:sp>
    </p:spTree>
    <p:extLst>
      <p:ext uri="{BB962C8B-B14F-4D97-AF65-F5344CB8AC3E}">
        <p14:creationId xmlns:p14="http://schemas.microsoft.com/office/powerpoint/2010/main" val="893852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Prologue: Divine Confirmation</a:t>
            </a:r>
            <a:endParaRPr lang="en-US" b="1" dirty="0"/>
          </a:p>
        </p:txBody>
      </p:sp>
      <p:sp>
        <p:nvSpPr>
          <p:cNvPr id="3" name="Content Placeholder 2"/>
          <p:cNvSpPr>
            <a:spLocks noGrp="1"/>
          </p:cNvSpPr>
          <p:nvPr>
            <p:ph idx="1"/>
          </p:nvPr>
        </p:nvSpPr>
        <p:spPr>
          <a:xfrm>
            <a:off x="351691" y="1825624"/>
            <a:ext cx="11563643" cy="4758055"/>
          </a:xfrm>
        </p:spPr>
        <p:txBody>
          <a:bodyPr>
            <a:normAutofit lnSpcReduction="10000"/>
          </a:bodyPr>
          <a:lstStyle/>
          <a:p>
            <a:pPr marL="0" indent="0">
              <a:lnSpc>
                <a:spcPct val="100000"/>
              </a:lnSpc>
              <a:spcBef>
                <a:spcPts val="0"/>
              </a:spcBef>
              <a:buNone/>
            </a:pPr>
            <a:r>
              <a:rPr lang="en-US" sz="3600" baseline="30000" dirty="0"/>
              <a:t>4</a:t>
            </a:r>
            <a:r>
              <a:rPr lang="en-US" sz="3600" dirty="0"/>
              <a:t>John, to the seven churches which are in Asia: Grace to you and peace from the One Who Is and Who Was and Who Is Coming, and from the seven Spirits that are before his throne, </a:t>
            </a:r>
            <a:r>
              <a:rPr lang="en-US" sz="3600" baseline="30000" dirty="0"/>
              <a:t>5</a:t>
            </a:r>
            <a:r>
              <a:rPr lang="en-US" sz="3600" dirty="0"/>
              <a:t>and from Jesus Christ, the witness, the faithful one, the firstborn of the dead and the ruler of the kings of the earth.  To him who loves us and set us free from our sins by his blood, </a:t>
            </a:r>
            <a:r>
              <a:rPr lang="en-US" sz="3600" baseline="30000" dirty="0"/>
              <a:t>6</a:t>
            </a:r>
            <a:r>
              <a:rPr lang="en-US" sz="3600" dirty="0"/>
              <a:t>and he made us to be a kingdom, priests to his God and Father, to him be [all] the glory and the dominion forever and ever, amen.</a:t>
            </a:r>
            <a:endParaRPr lang="en-US" sz="3200" dirty="0"/>
          </a:p>
        </p:txBody>
      </p:sp>
    </p:spTree>
    <p:extLst>
      <p:ext uri="{BB962C8B-B14F-4D97-AF65-F5344CB8AC3E}">
        <p14:creationId xmlns:p14="http://schemas.microsoft.com/office/powerpoint/2010/main" val="10714226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Prologue: Divine Confirmation</a:t>
            </a:r>
            <a:endParaRPr lang="en-US" b="1" dirty="0"/>
          </a:p>
        </p:txBody>
      </p:sp>
      <p:sp>
        <p:nvSpPr>
          <p:cNvPr id="3" name="Content Placeholder 2"/>
          <p:cNvSpPr>
            <a:spLocks noGrp="1"/>
          </p:cNvSpPr>
          <p:nvPr>
            <p:ph idx="1"/>
          </p:nvPr>
        </p:nvSpPr>
        <p:spPr>
          <a:xfrm>
            <a:off x="351691" y="1825624"/>
            <a:ext cx="11563643" cy="4758055"/>
          </a:xfrm>
        </p:spPr>
        <p:txBody>
          <a:bodyPr>
            <a:normAutofit/>
          </a:bodyPr>
          <a:lstStyle/>
          <a:p>
            <a:pPr marL="0" indent="0">
              <a:lnSpc>
                <a:spcPct val="100000"/>
              </a:lnSpc>
              <a:spcBef>
                <a:spcPts val="0"/>
              </a:spcBef>
              <a:buNone/>
            </a:pPr>
            <a:r>
              <a:rPr lang="en-US" sz="3600" baseline="30000" dirty="0" smtClean="0"/>
              <a:t>4</a:t>
            </a:r>
            <a:r>
              <a:rPr lang="mr-IN" sz="3600" dirty="0" smtClean="0"/>
              <a:t>…</a:t>
            </a:r>
            <a:r>
              <a:rPr lang="en-US" sz="3600" dirty="0" smtClean="0"/>
              <a:t>the </a:t>
            </a:r>
            <a:r>
              <a:rPr lang="en-US" sz="3600" dirty="0"/>
              <a:t>One Who Is and Who Was and Who Is Coming, and from the seven Spirits that are before his throne, </a:t>
            </a:r>
            <a:r>
              <a:rPr lang="en-US" sz="3600" baseline="30000" dirty="0"/>
              <a:t>5</a:t>
            </a:r>
            <a:r>
              <a:rPr lang="en-US" sz="3600" dirty="0"/>
              <a:t>and from Jesus Christ, </a:t>
            </a:r>
            <a:endParaRPr lang="en-US" sz="3600" dirty="0" smtClean="0"/>
          </a:p>
          <a:p>
            <a:pPr lvl="0"/>
            <a:r>
              <a:rPr lang="en-US" sz="3600" dirty="0"/>
              <a:t>Trinitarian Formula</a:t>
            </a:r>
          </a:p>
          <a:p>
            <a:pPr lvl="1"/>
            <a:r>
              <a:rPr lang="en-US" sz="3600" i="1" dirty="0"/>
              <a:t>One Who Is and Who Was and Who Is Coming </a:t>
            </a:r>
            <a:endParaRPr lang="en-US" sz="3600" i="1" dirty="0" smtClean="0"/>
          </a:p>
          <a:p>
            <a:pPr lvl="1"/>
            <a:r>
              <a:rPr lang="en-US" sz="3600" i="1" dirty="0" smtClean="0"/>
              <a:t>the </a:t>
            </a:r>
            <a:r>
              <a:rPr lang="en-US" sz="3600" i="1" dirty="0"/>
              <a:t>seven </a:t>
            </a:r>
            <a:r>
              <a:rPr lang="en-US" sz="3600" i="1" dirty="0" smtClean="0"/>
              <a:t>Spirits</a:t>
            </a:r>
            <a:endParaRPr lang="en-US" sz="3600" dirty="0"/>
          </a:p>
          <a:p>
            <a:pPr lvl="1"/>
            <a:r>
              <a:rPr lang="en-US" sz="3600" i="1" dirty="0" smtClean="0"/>
              <a:t>Jesus Christ</a:t>
            </a:r>
            <a:endParaRPr lang="en-US" sz="3600" dirty="0"/>
          </a:p>
        </p:txBody>
      </p:sp>
    </p:spTree>
    <p:extLst>
      <p:ext uri="{BB962C8B-B14F-4D97-AF65-F5344CB8AC3E}">
        <p14:creationId xmlns:p14="http://schemas.microsoft.com/office/powerpoint/2010/main" val="40206049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Prologue: Divine Confirmation</a:t>
            </a:r>
            <a:endParaRPr lang="en-US" b="1" dirty="0"/>
          </a:p>
        </p:txBody>
      </p:sp>
      <p:sp>
        <p:nvSpPr>
          <p:cNvPr id="3" name="Content Placeholder 2"/>
          <p:cNvSpPr>
            <a:spLocks noGrp="1"/>
          </p:cNvSpPr>
          <p:nvPr>
            <p:ph idx="1"/>
          </p:nvPr>
        </p:nvSpPr>
        <p:spPr>
          <a:xfrm>
            <a:off x="351691" y="1825624"/>
            <a:ext cx="11563643" cy="4758055"/>
          </a:xfrm>
        </p:spPr>
        <p:txBody>
          <a:bodyPr>
            <a:normAutofit/>
          </a:bodyPr>
          <a:lstStyle/>
          <a:p>
            <a:pPr lvl="0"/>
            <a:r>
              <a:rPr lang="en-US" sz="3600" dirty="0" smtClean="0"/>
              <a:t>Trinitarian Formula</a:t>
            </a:r>
          </a:p>
          <a:p>
            <a:pPr lvl="1"/>
            <a:r>
              <a:rPr lang="en-US" sz="3600" i="1" dirty="0" smtClean="0"/>
              <a:t>One Who Is and Who Was and Who Is Coming</a:t>
            </a:r>
          </a:p>
          <a:p>
            <a:pPr lvl="1"/>
            <a:r>
              <a:rPr lang="en-US" sz="3600" dirty="0"/>
              <a:t>God the Father (1:4; 1:8; 4:8; 11:17; 16:5)</a:t>
            </a:r>
          </a:p>
          <a:p>
            <a:pPr lvl="2"/>
            <a:r>
              <a:rPr lang="en-US" sz="3600" dirty="0"/>
              <a:t>God’s Holy Name </a:t>
            </a:r>
            <a:r>
              <a:rPr lang="en-US" sz="3600" dirty="0" smtClean="0"/>
              <a:t>(LXX Ex 3:14)</a:t>
            </a:r>
          </a:p>
          <a:p>
            <a:pPr lvl="2"/>
            <a:r>
              <a:rPr lang="en-US" sz="3600" dirty="0" smtClean="0"/>
              <a:t>The </a:t>
            </a:r>
            <a:r>
              <a:rPr lang="en-US" sz="3600" dirty="0"/>
              <a:t>ever present One is continually present now, as he was in the past and as he always will be in the future</a:t>
            </a:r>
          </a:p>
          <a:p>
            <a:pPr lvl="2"/>
            <a:r>
              <a:rPr lang="en-US" sz="3600" dirty="0" smtClean="0"/>
              <a:t>Rabbinic </a:t>
            </a:r>
            <a:r>
              <a:rPr lang="en-US" sz="3600" dirty="0"/>
              <a:t>tradition also interprets Yahweh this way. (</a:t>
            </a:r>
            <a:r>
              <a:rPr lang="en-US" sz="3600" dirty="0" err="1"/>
              <a:t>Rabbah</a:t>
            </a:r>
            <a:r>
              <a:rPr lang="en-US" sz="3600" dirty="0"/>
              <a:t> 3:6)</a:t>
            </a:r>
          </a:p>
          <a:p>
            <a:pPr lvl="1"/>
            <a:endParaRPr lang="en-US" sz="3600" i="1" dirty="0" smtClean="0"/>
          </a:p>
        </p:txBody>
      </p:sp>
    </p:spTree>
    <p:extLst>
      <p:ext uri="{BB962C8B-B14F-4D97-AF65-F5344CB8AC3E}">
        <p14:creationId xmlns:p14="http://schemas.microsoft.com/office/powerpoint/2010/main" val="14193315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Prologue: Divine Confirmation</a:t>
            </a:r>
            <a:endParaRPr lang="en-US" b="1" dirty="0"/>
          </a:p>
        </p:txBody>
      </p:sp>
      <p:sp>
        <p:nvSpPr>
          <p:cNvPr id="3" name="Content Placeholder 2"/>
          <p:cNvSpPr>
            <a:spLocks noGrp="1"/>
          </p:cNvSpPr>
          <p:nvPr>
            <p:ph idx="1"/>
          </p:nvPr>
        </p:nvSpPr>
        <p:spPr>
          <a:xfrm>
            <a:off x="351691" y="1825624"/>
            <a:ext cx="11563643" cy="4758055"/>
          </a:xfrm>
        </p:spPr>
        <p:txBody>
          <a:bodyPr>
            <a:normAutofit/>
          </a:bodyPr>
          <a:lstStyle/>
          <a:p>
            <a:pPr lvl="0"/>
            <a:r>
              <a:rPr lang="en-US" sz="3600" dirty="0" smtClean="0"/>
              <a:t>Exodus 3:14</a:t>
            </a:r>
          </a:p>
          <a:p>
            <a:r>
              <a:rPr lang="en-US" sz="3600" b="1" baseline="30000" dirty="0" smtClean="0"/>
              <a:t>14</a:t>
            </a:r>
            <a:r>
              <a:rPr lang="en-US" sz="3600" b="1" baseline="30000" dirty="0"/>
              <a:t> </a:t>
            </a:r>
            <a:r>
              <a:rPr lang="en-US" sz="3600" dirty="0"/>
              <a:t>God said to Moses, “</a:t>
            </a:r>
            <a:r>
              <a:rPr lang="en-US" sz="3600" cap="small" dirty="0"/>
              <a:t>I am who I am</a:t>
            </a:r>
            <a:r>
              <a:rPr lang="en-US" sz="3600" dirty="0"/>
              <a:t>.”</a:t>
            </a:r>
            <a:r>
              <a:rPr lang="en-US" sz="3600" baseline="30000" dirty="0"/>
              <a:t>[</a:t>
            </a:r>
            <a:r>
              <a:rPr lang="en-US" sz="3600" baseline="30000" dirty="0">
                <a:hlinkClick r:id="rId2" tooltip="See footnote a"/>
              </a:rPr>
              <a:t>a</a:t>
            </a:r>
            <a:r>
              <a:rPr lang="en-US" sz="3600" baseline="30000" dirty="0"/>
              <a:t>]</a:t>
            </a:r>
            <a:r>
              <a:rPr lang="en-US" sz="3600" dirty="0"/>
              <a:t> And he said, “Say this to the people of Israel: ‘</a:t>
            </a:r>
            <a:r>
              <a:rPr lang="en-US" sz="3600" cap="small" dirty="0"/>
              <a:t>I am</a:t>
            </a:r>
            <a:r>
              <a:rPr lang="en-US" sz="3600" dirty="0"/>
              <a:t> has sent me to you.’”</a:t>
            </a:r>
          </a:p>
          <a:p>
            <a:r>
              <a:rPr lang="en-US" sz="3600" b="1" dirty="0"/>
              <a:t>Footnotes:</a:t>
            </a:r>
          </a:p>
          <a:p>
            <a:pPr lvl="1"/>
            <a:r>
              <a:rPr lang="en-US" dirty="0">
                <a:hlinkClick r:id="rId3" tooltip="Go to Exodus 3:14"/>
              </a:rPr>
              <a:t>Exodus 3:14</a:t>
            </a:r>
            <a:r>
              <a:rPr lang="en-US" dirty="0"/>
              <a:t> Or </a:t>
            </a:r>
            <a:r>
              <a:rPr lang="en-US" i="1" cap="small" dirty="0"/>
              <a:t>I am what I am</a:t>
            </a:r>
            <a:r>
              <a:rPr lang="en-US" dirty="0"/>
              <a:t>, or </a:t>
            </a:r>
            <a:r>
              <a:rPr lang="en-US" i="1" cap="small" dirty="0"/>
              <a:t>I will be what I will be</a:t>
            </a:r>
            <a:endParaRPr lang="en-US" dirty="0"/>
          </a:p>
          <a:p>
            <a:pPr lvl="1"/>
            <a:endParaRPr lang="en-US" sz="3600" i="1" dirty="0" smtClean="0"/>
          </a:p>
        </p:txBody>
      </p:sp>
    </p:spTree>
    <p:extLst>
      <p:ext uri="{BB962C8B-B14F-4D97-AF65-F5344CB8AC3E}">
        <p14:creationId xmlns:p14="http://schemas.microsoft.com/office/powerpoint/2010/main" val="43522553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Prologue: Divine Confirmation</a:t>
            </a:r>
            <a:endParaRPr lang="en-US" b="1" dirty="0"/>
          </a:p>
        </p:txBody>
      </p:sp>
      <p:sp>
        <p:nvSpPr>
          <p:cNvPr id="3" name="Content Placeholder 2"/>
          <p:cNvSpPr>
            <a:spLocks noGrp="1"/>
          </p:cNvSpPr>
          <p:nvPr>
            <p:ph idx="1"/>
          </p:nvPr>
        </p:nvSpPr>
        <p:spPr>
          <a:xfrm>
            <a:off x="351691" y="1825624"/>
            <a:ext cx="11563643" cy="4758055"/>
          </a:xfrm>
        </p:spPr>
        <p:txBody>
          <a:bodyPr>
            <a:normAutofit lnSpcReduction="10000"/>
          </a:bodyPr>
          <a:lstStyle/>
          <a:p>
            <a:pPr lvl="0"/>
            <a:r>
              <a:rPr lang="en-US" sz="3600" dirty="0" smtClean="0"/>
              <a:t>Trinitarian Formula</a:t>
            </a:r>
          </a:p>
          <a:p>
            <a:pPr lvl="1"/>
            <a:r>
              <a:rPr lang="en-US" sz="3600" i="1" dirty="0"/>
              <a:t>the seven Spirits </a:t>
            </a:r>
            <a:r>
              <a:rPr lang="en-US" sz="3600" i="1" dirty="0" smtClean="0"/>
              <a:t>– </a:t>
            </a:r>
            <a:r>
              <a:rPr lang="en-US" sz="3600" dirty="0" smtClean="0"/>
              <a:t>7 </a:t>
            </a:r>
            <a:r>
              <a:rPr lang="en-US" sz="3600" dirty="0"/>
              <a:t>REPRESENTS GOD’S PRESENCE BY HIS SPIRIT</a:t>
            </a:r>
          </a:p>
          <a:p>
            <a:pPr lvl="2"/>
            <a:r>
              <a:rPr lang="en-US" sz="3600" dirty="0"/>
              <a:t>seven angels? (1 Enoch 19:1; 20:1-7; Rev. 8:6-11:19; Rev. 15-16)</a:t>
            </a:r>
          </a:p>
          <a:p>
            <a:pPr lvl="2"/>
            <a:r>
              <a:rPr lang="en-US" sz="3600" dirty="0"/>
              <a:t>7 = God of creation</a:t>
            </a:r>
          </a:p>
          <a:p>
            <a:pPr lvl="3"/>
            <a:r>
              <a:rPr lang="en-US" sz="3600" dirty="0"/>
              <a:t>sum of 3 = symbolizes God Himself</a:t>
            </a:r>
          </a:p>
          <a:p>
            <a:pPr lvl="3"/>
            <a:r>
              <a:rPr lang="en-US" sz="3600" dirty="0"/>
              <a:t>sum of 4 = symbolizes creation (Ezek. 37:9; 1 </a:t>
            </a:r>
            <a:r>
              <a:rPr lang="en-US" sz="3600" dirty="0" err="1"/>
              <a:t>Chr</a:t>
            </a:r>
            <a:r>
              <a:rPr lang="en-US" sz="3600" dirty="0"/>
              <a:t> 9:24) </a:t>
            </a:r>
          </a:p>
          <a:p>
            <a:pPr lvl="1"/>
            <a:endParaRPr lang="en-US" sz="3600" i="1" dirty="0" smtClean="0"/>
          </a:p>
        </p:txBody>
      </p:sp>
    </p:spTree>
    <p:extLst>
      <p:ext uri="{BB962C8B-B14F-4D97-AF65-F5344CB8AC3E}">
        <p14:creationId xmlns:p14="http://schemas.microsoft.com/office/powerpoint/2010/main" val="205551286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Prologue: Divine Confirmation</a:t>
            </a:r>
            <a:endParaRPr lang="en-US" b="1" dirty="0"/>
          </a:p>
        </p:txBody>
      </p:sp>
      <p:sp>
        <p:nvSpPr>
          <p:cNvPr id="3" name="Content Placeholder 2"/>
          <p:cNvSpPr>
            <a:spLocks noGrp="1"/>
          </p:cNvSpPr>
          <p:nvPr>
            <p:ph idx="1"/>
          </p:nvPr>
        </p:nvSpPr>
        <p:spPr>
          <a:xfrm>
            <a:off x="351691" y="1825624"/>
            <a:ext cx="11563643" cy="4758055"/>
          </a:xfrm>
        </p:spPr>
        <p:txBody>
          <a:bodyPr>
            <a:normAutofit/>
          </a:bodyPr>
          <a:lstStyle/>
          <a:p>
            <a:pPr lvl="0"/>
            <a:r>
              <a:rPr lang="en-US" sz="3600" dirty="0" smtClean="0"/>
              <a:t>Trinitarian Formula</a:t>
            </a:r>
          </a:p>
          <a:p>
            <a:pPr lvl="1"/>
            <a:r>
              <a:rPr lang="en-US" sz="3600" i="1" dirty="0"/>
              <a:t>the seven </a:t>
            </a:r>
            <a:r>
              <a:rPr lang="en-US" sz="3600" i="1" dirty="0" smtClean="0"/>
              <a:t>Spirits –</a:t>
            </a:r>
          </a:p>
          <a:p>
            <a:pPr lvl="1"/>
            <a:r>
              <a:rPr lang="en-US" sz="3600" dirty="0" smtClean="0"/>
              <a:t>God </a:t>
            </a:r>
            <a:r>
              <a:rPr lang="en-US" sz="3600" dirty="0"/>
              <a:t>rested on 7</a:t>
            </a:r>
            <a:r>
              <a:rPr lang="en-US" sz="3600" baseline="30000" dirty="0"/>
              <a:t>th</a:t>
            </a:r>
            <a:r>
              <a:rPr lang="en-US" sz="3600" dirty="0"/>
              <a:t> day (Gen 2:2-3) picture of perfection, completion, and holiness, especially in reference to God’s activities and creative works.</a:t>
            </a:r>
          </a:p>
          <a:p>
            <a:pPr lvl="1"/>
            <a:endParaRPr lang="en-US" sz="3600" i="1" dirty="0" smtClean="0"/>
          </a:p>
        </p:txBody>
      </p:sp>
    </p:spTree>
    <p:extLst>
      <p:ext uri="{BB962C8B-B14F-4D97-AF65-F5344CB8AC3E}">
        <p14:creationId xmlns:p14="http://schemas.microsoft.com/office/powerpoint/2010/main" val="15303465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Prologue: Divine Confirmation</a:t>
            </a:r>
            <a:endParaRPr lang="en-US" b="1" dirty="0"/>
          </a:p>
        </p:txBody>
      </p:sp>
      <p:sp>
        <p:nvSpPr>
          <p:cNvPr id="3" name="Content Placeholder 2"/>
          <p:cNvSpPr>
            <a:spLocks noGrp="1"/>
          </p:cNvSpPr>
          <p:nvPr>
            <p:ph idx="1"/>
          </p:nvPr>
        </p:nvSpPr>
        <p:spPr>
          <a:xfrm>
            <a:off x="351691" y="1825624"/>
            <a:ext cx="11563643" cy="4758055"/>
          </a:xfrm>
        </p:spPr>
        <p:txBody>
          <a:bodyPr>
            <a:normAutofit lnSpcReduction="10000"/>
          </a:bodyPr>
          <a:lstStyle/>
          <a:p>
            <a:pPr lvl="0"/>
            <a:r>
              <a:rPr lang="en-US" sz="3600" dirty="0" smtClean="0"/>
              <a:t>Trinitarian Formula</a:t>
            </a:r>
          </a:p>
          <a:p>
            <a:pPr lvl="1"/>
            <a:r>
              <a:rPr lang="en-US" sz="3600" i="1" dirty="0"/>
              <a:t>the seven </a:t>
            </a:r>
            <a:r>
              <a:rPr lang="en-US" sz="3600" i="1" dirty="0" smtClean="0"/>
              <a:t>Spirits –</a:t>
            </a:r>
          </a:p>
          <a:p>
            <a:pPr lvl="2"/>
            <a:r>
              <a:rPr lang="en-US" sz="3600" dirty="0" smtClean="0"/>
              <a:t>ALSO</a:t>
            </a:r>
            <a:r>
              <a:rPr lang="en-US" sz="3600" dirty="0"/>
              <a:t>: seven lamps/seven eyes (</a:t>
            </a:r>
            <a:r>
              <a:rPr lang="en-US" sz="3600" dirty="0" err="1"/>
              <a:t>Zech</a:t>
            </a:r>
            <a:r>
              <a:rPr lang="en-US" sz="3600" dirty="0"/>
              <a:t> 3:9-4:10) which represent the Spirit of God, by which God sees the whole earth</a:t>
            </a:r>
          </a:p>
          <a:p>
            <a:pPr lvl="3"/>
            <a:r>
              <a:rPr lang="en-US" sz="3600" dirty="0"/>
              <a:t>Rev 5:6 – Lamb has seven eyes and seven horns</a:t>
            </a:r>
          </a:p>
          <a:p>
            <a:pPr lvl="3"/>
            <a:r>
              <a:rPr lang="en-US" sz="3600" dirty="0"/>
              <a:t>Ex 25:31-40 – menorah sevenfold lampstand </a:t>
            </a:r>
          </a:p>
          <a:p>
            <a:pPr lvl="3"/>
            <a:r>
              <a:rPr lang="en-US" sz="3600" dirty="0" err="1"/>
              <a:t>Zech</a:t>
            </a:r>
            <a:r>
              <a:rPr lang="en-US" sz="3600" dirty="0"/>
              <a:t> 4:2-6 – which represents God’s presence with his people by way of his Spirit</a:t>
            </a:r>
          </a:p>
          <a:p>
            <a:pPr lvl="1"/>
            <a:endParaRPr lang="en-US" sz="3600" i="1" dirty="0" smtClean="0"/>
          </a:p>
        </p:txBody>
      </p:sp>
    </p:spTree>
    <p:extLst>
      <p:ext uri="{BB962C8B-B14F-4D97-AF65-F5344CB8AC3E}">
        <p14:creationId xmlns:p14="http://schemas.microsoft.com/office/powerpoint/2010/main" val="149690064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Prologue: Divine Confirmation</a:t>
            </a:r>
            <a:endParaRPr lang="en-US" b="1" dirty="0"/>
          </a:p>
        </p:txBody>
      </p:sp>
      <p:sp>
        <p:nvSpPr>
          <p:cNvPr id="3" name="Content Placeholder 2"/>
          <p:cNvSpPr>
            <a:spLocks noGrp="1"/>
          </p:cNvSpPr>
          <p:nvPr>
            <p:ph idx="1"/>
          </p:nvPr>
        </p:nvSpPr>
        <p:spPr>
          <a:xfrm>
            <a:off x="351691" y="1825624"/>
            <a:ext cx="11563643" cy="4758055"/>
          </a:xfrm>
        </p:spPr>
        <p:txBody>
          <a:bodyPr>
            <a:normAutofit/>
          </a:bodyPr>
          <a:lstStyle/>
          <a:p>
            <a:pPr lvl="0"/>
            <a:r>
              <a:rPr lang="en-US" sz="3600" dirty="0" smtClean="0"/>
              <a:t>Trinitarian Formula</a:t>
            </a:r>
          </a:p>
          <a:p>
            <a:pPr lvl="1"/>
            <a:r>
              <a:rPr lang="en-US" sz="3600" i="1" dirty="0"/>
              <a:t>Jesus Christ – only place where Trinitarian formula has Jesus listed last</a:t>
            </a:r>
            <a:endParaRPr lang="en-US" sz="3600" dirty="0"/>
          </a:p>
          <a:p>
            <a:pPr lvl="2"/>
            <a:r>
              <a:rPr lang="en-US" sz="3600" i="1" dirty="0"/>
              <a:t>He is the culmination of all the OT and NT speaks about</a:t>
            </a:r>
            <a:endParaRPr lang="en-US" sz="3600" dirty="0"/>
          </a:p>
          <a:p>
            <a:pPr lvl="2"/>
            <a:r>
              <a:rPr lang="en-US" sz="3600" i="1" dirty="0"/>
              <a:t>He completed all the work (his mission) necessary through his death and resurrection</a:t>
            </a:r>
            <a:endParaRPr lang="en-US" sz="3600" dirty="0"/>
          </a:p>
          <a:p>
            <a:pPr lvl="2"/>
            <a:r>
              <a:rPr lang="en-US" sz="3600" i="1" dirty="0"/>
              <a:t>This is the final prophecy/revelation concerning God until he returns again</a:t>
            </a:r>
            <a:endParaRPr lang="en-US" sz="3600" dirty="0"/>
          </a:p>
          <a:p>
            <a:pPr lvl="1"/>
            <a:endParaRPr lang="en-US" sz="3600" i="1" dirty="0" smtClean="0"/>
          </a:p>
        </p:txBody>
      </p:sp>
    </p:spTree>
    <p:extLst>
      <p:ext uri="{BB962C8B-B14F-4D97-AF65-F5344CB8AC3E}">
        <p14:creationId xmlns:p14="http://schemas.microsoft.com/office/powerpoint/2010/main" val="1543702567"/>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Breakdown of the Book of Revelation</a:t>
            </a:r>
            <a:endParaRPr lang="en-US" b="1" dirty="0"/>
          </a:p>
        </p:txBody>
      </p:sp>
      <p:sp>
        <p:nvSpPr>
          <p:cNvPr id="3" name="Content Placeholder 2"/>
          <p:cNvSpPr>
            <a:spLocks noGrp="1"/>
          </p:cNvSpPr>
          <p:nvPr>
            <p:ph idx="1"/>
          </p:nvPr>
        </p:nvSpPr>
        <p:spPr>
          <a:xfrm>
            <a:off x="351691" y="1825625"/>
            <a:ext cx="11563643" cy="4351338"/>
          </a:xfrm>
        </p:spPr>
        <p:txBody>
          <a:bodyPr>
            <a:normAutofit/>
          </a:bodyPr>
          <a:lstStyle/>
          <a:p>
            <a:pPr lvl="0"/>
            <a:r>
              <a:rPr lang="en-US" sz="3600" b="1" dirty="0"/>
              <a:t>Introduction</a:t>
            </a:r>
            <a:r>
              <a:rPr lang="en-US" sz="3600" dirty="0"/>
              <a:t> (1:1-3:22)</a:t>
            </a:r>
          </a:p>
          <a:p>
            <a:pPr lvl="1"/>
            <a:r>
              <a:rPr lang="en-US" sz="3600" dirty="0"/>
              <a:t>Prologue (1:1-8)</a:t>
            </a:r>
          </a:p>
          <a:p>
            <a:pPr lvl="1"/>
            <a:r>
              <a:rPr lang="en-US" sz="3600" dirty="0"/>
              <a:t>Commissioning of John: </a:t>
            </a:r>
            <a:endParaRPr lang="en-US" sz="3600" dirty="0" smtClean="0"/>
          </a:p>
          <a:p>
            <a:pPr marL="457200" lvl="1" indent="0">
              <a:buNone/>
            </a:pPr>
            <a:r>
              <a:rPr lang="en-US" sz="3600" dirty="0"/>
              <a:t>	</a:t>
            </a:r>
            <a:r>
              <a:rPr lang="en-US" sz="3200" dirty="0" smtClean="0"/>
              <a:t>Vision </a:t>
            </a:r>
            <a:r>
              <a:rPr lang="en-US" sz="3200" dirty="0"/>
              <a:t>of the Son of Man (1:9-20</a:t>
            </a:r>
            <a:r>
              <a:rPr lang="en-US" sz="3200" dirty="0" smtClean="0"/>
              <a:t>)</a:t>
            </a:r>
            <a:endParaRPr lang="en-US" sz="3200" dirty="0"/>
          </a:p>
        </p:txBody>
      </p:sp>
    </p:spTree>
    <p:extLst>
      <p:ext uri="{BB962C8B-B14F-4D97-AF65-F5344CB8AC3E}">
        <p14:creationId xmlns:p14="http://schemas.microsoft.com/office/powerpoint/2010/main" val="16485455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Prologue: Divine Confirmation</a:t>
            </a:r>
            <a:endParaRPr lang="en-US" b="1" dirty="0"/>
          </a:p>
        </p:txBody>
      </p:sp>
      <p:sp>
        <p:nvSpPr>
          <p:cNvPr id="3" name="Content Placeholder 2"/>
          <p:cNvSpPr>
            <a:spLocks noGrp="1"/>
          </p:cNvSpPr>
          <p:nvPr>
            <p:ph idx="1"/>
          </p:nvPr>
        </p:nvSpPr>
        <p:spPr>
          <a:xfrm>
            <a:off x="351691" y="1825624"/>
            <a:ext cx="11563643" cy="4758055"/>
          </a:xfrm>
        </p:spPr>
        <p:txBody>
          <a:bodyPr>
            <a:normAutofit/>
          </a:bodyPr>
          <a:lstStyle/>
          <a:p>
            <a:pPr marL="0" lvl="0" indent="0">
              <a:buNone/>
            </a:pPr>
            <a:r>
              <a:rPr lang="en-US" sz="3600" baseline="30000" dirty="0"/>
              <a:t>5</a:t>
            </a:r>
            <a:r>
              <a:rPr lang="en-US" sz="3600" dirty="0"/>
              <a:t>and from Jesus Christ, the witness, the faithful one, the </a:t>
            </a:r>
            <a:r>
              <a:rPr lang="en-US" sz="3600" dirty="0">
                <a:solidFill>
                  <a:srgbClr val="FFFF00"/>
                </a:solidFill>
              </a:rPr>
              <a:t>firstborn</a:t>
            </a:r>
            <a:r>
              <a:rPr lang="en-US" sz="3600" dirty="0"/>
              <a:t> of the dead and the ruler of the kings of the earth. </a:t>
            </a:r>
            <a:endParaRPr lang="en-US" sz="3600" dirty="0" smtClean="0"/>
          </a:p>
          <a:p>
            <a:pPr lvl="0"/>
            <a:r>
              <a:rPr lang="en-US" sz="3600" i="1" dirty="0" smtClean="0">
                <a:solidFill>
                  <a:srgbClr val="FFFF00"/>
                </a:solidFill>
              </a:rPr>
              <a:t>Firstborn</a:t>
            </a:r>
            <a:r>
              <a:rPr lang="en-US" sz="3600" dirty="0" smtClean="0"/>
              <a:t> </a:t>
            </a:r>
            <a:r>
              <a:rPr lang="en-US" sz="3600" dirty="0"/>
              <a:t>– Appears 8 times in New Testament </a:t>
            </a:r>
            <a:endParaRPr lang="en-US" sz="3600" dirty="0" smtClean="0"/>
          </a:p>
          <a:p>
            <a:pPr lvl="1"/>
            <a:r>
              <a:rPr lang="en-US" sz="3200" dirty="0" smtClean="0"/>
              <a:t>birth </a:t>
            </a:r>
            <a:r>
              <a:rPr lang="en-US" sz="3200" dirty="0"/>
              <a:t>of a </a:t>
            </a:r>
            <a:r>
              <a:rPr lang="en-US" sz="3200" dirty="0" smtClean="0"/>
              <a:t>child = first </a:t>
            </a:r>
            <a:r>
              <a:rPr lang="en-US" sz="3200" dirty="0"/>
              <a:t>to open the </a:t>
            </a:r>
            <a:r>
              <a:rPr lang="en-US" sz="3200" dirty="0" smtClean="0"/>
              <a:t>womb  </a:t>
            </a:r>
          </a:p>
          <a:p>
            <a:pPr lvl="1"/>
            <a:r>
              <a:rPr lang="en-US" sz="3200" dirty="0" smtClean="0"/>
              <a:t>Here </a:t>
            </a:r>
            <a:r>
              <a:rPr lang="en-US" sz="3200" dirty="0"/>
              <a:t>it refers to the resurrection of Jesus Christ </a:t>
            </a:r>
            <a:endParaRPr lang="en-US" sz="3200" dirty="0" smtClean="0"/>
          </a:p>
          <a:p>
            <a:pPr lvl="1"/>
            <a:r>
              <a:rPr lang="en-US" sz="3200" dirty="0" smtClean="0"/>
              <a:t>First </a:t>
            </a:r>
            <a:r>
              <a:rPr lang="en-US" sz="3200" dirty="0"/>
              <a:t>one to conquer death after whom </a:t>
            </a:r>
            <a:r>
              <a:rPr lang="en-US" sz="3200" i="1" u="sng" dirty="0"/>
              <a:t>many others will follow</a:t>
            </a:r>
            <a:r>
              <a:rPr lang="en-US" sz="3200" dirty="0"/>
              <a:t>, those who by right of his victory over death conquer death (Rom. 8:29)</a:t>
            </a:r>
          </a:p>
          <a:p>
            <a:pPr lvl="1"/>
            <a:endParaRPr lang="en-US" sz="3600" i="1" dirty="0" smtClean="0"/>
          </a:p>
        </p:txBody>
      </p:sp>
    </p:spTree>
    <p:extLst>
      <p:ext uri="{BB962C8B-B14F-4D97-AF65-F5344CB8AC3E}">
        <p14:creationId xmlns:p14="http://schemas.microsoft.com/office/powerpoint/2010/main" val="125910416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Prologue: The Lord’s Return</a:t>
            </a:r>
            <a:endParaRPr lang="en-US" b="1" dirty="0"/>
          </a:p>
        </p:txBody>
      </p:sp>
      <p:sp>
        <p:nvSpPr>
          <p:cNvPr id="3" name="Content Placeholder 2"/>
          <p:cNvSpPr>
            <a:spLocks noGrp="1"/>
          </p:cNvSpPr>
          <p:nvPr>
            <p:ph idx="1"/>
          </p:nvPr>
        </p:nvSpPr>
        <p:spPr>
          <a:xfrm>
            <a:off x="351691" y="1825624"/>
            <a:ext cx="11563643" cy="4758055"/>
          </a:xfrm>
        </p:spPr>
        <p:txBody>
          <a:bodyPr>
            <a:normAutofit/>
          </a:bodyPr>
          <a:lstStyle/>
          <a:p>
            <a:pPr marL="0" indent="0">
              <a:buNone/>
            </a:pPr>
            <a:r>
              <a:rPr lang="en-US" sz="3600" baseline="30000" dirty="0"/>
              <a:t>7</a:t>
            </a:r>
            <a:r>
              <a:rPr lang="en-US" sz="3600" dirty="0"/>
              <a:t>Behold, he is coming with clouds,</a:t>
            </a:r>
          </a:p>
          <a:p>
            <a:pPr marL="0" indent="0">
              <a:buNone/>
            </a:pPr>
            <a:r>
              <a:rPr lang="en-US" sz="3600" dirty="0"/>
              <a:t>	and every eye will see him,</a:t>
            </a:r>
          </a:p>
          <a:p>
            <a:pPr marL="0" indent="0">
              <a:buNone/>
            </a:pPr>
            <a:r>
              <a:rPr lang="en-US" sz="3600" dirty="0"/>
              <a:t>even those who pierced him,</a:t>
            </a:r>
          </a:p>
          <a:p>
            <a:pPr marL="0" indent="0">
              <a:buNone/>
            </a:pPr>
            <a:r>
              <a:rPr lang="en-US" sz="3600" dirty="0"/>
              <a:t>	and all the tribes of the earth will mourn over him.  Yes, </a:t>
            </a:r>
            <a:r>
              <a:rPr lang="en-US" sz="3600" dirty="0" smtClean="0"/>
              <a:t>amen!</a:t>
            </a:r>
          </a:p>
          <a:p>
            <a:pPr marL="0" indent="0">
              <a:buNone/>
            </a:pPr>
            <a:r>
              <a:rPr lang="en-US" sz="3600" baseline="30000" dirty="0" smtClean="0"/>
              <a:t>8</a:t>
            </a:r>
            <a:r>
              <a:rPr lang="en-US" sz="3600" dirty="0" smtClean="0"/>
              <a:t>”I </a:t>
            </a:r>
            <a:r>
              <a:rPr lang="en-US" sz="3600" dirty="0"/>
              <a:t>am the Alpha and the Omega,” says Yahweh, the [only] God, the One Who Is and Who Was and Who Is Coming, the Almighty.</a:t>
            </a:r>
          </a:p>
        </p:txBody>
      </p:sp>
    </p:spTree>
    <p:extLst>
      <p:ext uri="{BB962C8B-B14F-4D97-AF65-F5344CB8AC3E}">
        <p14:creationId xmlns:p14="http://schemas.microsoft.com/office/powerpoint/2010/main" val="49295301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Prologue: The Lord’s Return</a:t>
            </a:r>
            <a:endParaRPr lang="en-US" b="1" dirty="0"/>
          </a:p>
        </p:txBody>
      </p:sp>
      <p:sp>
        <p:nvSpPr>
          <p:cNvPr id="3" name="Content Placeholder 2"/>
          <p:cNvSpPr>
            <a:spLocks noGrp="1"/>
          </p:cNvSpPr>
          <p:nvPr>
            <p:ph idx="1"/>
          </p:nvPr>
        </p:nvSpPr>
        <p:spPr>
          <a:xfrm>
            <a:off x="351691" y="1825624"/>
            <a:ext cx="11563643" cy="4758055"/>
          </a:xfrm>
        </p:spPr>
        <p:txBody>
          <a:bodyPr>
            <a:normAutofit fontScale="92500" lnSpcReduction="10000"/>
          </a:bodyPr>
          <a:lstStyle/>
          <a:p>
            <a:pPr marL="0" indent="0">
              <a:buNone/>
            </a:pPr>
            <a:r>
              <a:rPr lang="en-US" sz="3600" baseline="30000" dirty="0"/>
              <a:t>7</a:t>
            </a:r>
            <a:r>
              <a:rPr lang="en-US" sz="3600" dirty="0"/>
              <a:t>Behold, he is </a:t>
            </a:r>
            <a:r>
              <a:rPr lang="en-US" sz="3600" b="1" i="1" u="sng" dirty="0">
                <a:solidFill>
                  <a:srgbClr val="FFFF00"/>
                </a:solidFill>
              </a:rPr>
              <a:t>coming with clouds</a:t>
            </a:r>
            <a:r>
              <a:rPr lang="en-US" sz="3600" dirty="0" smtClean="0"/>
              <a:t>,</a:t>
            </a:r>
          </a:p>
          <a:p>
            <a:pPr marL="0" indent="0">
              <a:buNone/>
            </a:pPr>
            <a:endParaRPr lang="en-US" sz="3600" dirty="0"/>
          </a:p>
          <a:p>
            <a:r>
              <a:rPr lang="en-US" sz="3600" b="1" baseline="30000" dirty="0" smtClean="0"/>
              <a:t>Matt 26:64</a:t>
            </a:r>
            <a:r>
              <a:rPr lang="en-US" sz="3600" b="1" baseline="30000" dirty="0"/>
              <a:t> </a:t>
            </a:r>
            <a:r>
              <a:rPr lang="en-US" sz="3600" dirty="0"/>
              <a:t>Jesus said to him, “You have said so. But I tell you, from now on you will see the Son of Man seated at the right hand of Power and </a:t>
            </a:r>
            <a:r>
              <a:rPr lang="en-US" sz="3600" b="1" i="1" u="sng" dirty="0">
                <a:solidFill>
                  <a:srgbClr val="FFFF00"/>
                </a:solidFill>
              </a:rPr>
              <a:t>coming on the clouds of heaven</a:t>
            </a:r>
            <a:r>
              <a:rPr lang="en-US" sz="3600" dirty="0" smtClean="0"/>
              <a:t>.”</a:t>
            </a:r>
          </a:p>
          <a:p>
            <a:pPr marL="0" indent="0">
              <a:buNone/>
            </a:pPr>
            <a:endParaRPr lang="en-US" sz="3600" dirty="0" smtClean="0"/>
          </a:p>
          <a:p>
            <a:r>
              <a:rPr lang="en-US" sz="3600" b="1" baseline="30000" dirty="0" smtClean="0"/>
              <a:t>1 </a:t>
            </a:r>
            <a:r>
              <a:rPr lang="en-US" sz="3600" b="1" baseline="30000" dirty="0" err="1" smtClean="0"/>
              <a:t>Thess</a:t>
            </a:r>
            <a:r>
              <a:rPr lang="en-US" sz="3600" b="1" baseline="30000" dirty="0" smtClean="0"/>
              <a:t> 4:17</a:t>
            </a:r>
            <a:r>
              <a:rPr lang="en-US" sz="3600" b="1" baseline="30000" dirty="0"/>
              <a:t> </a:t>
            </a:r>
            <a:r>
              <a:rPr lang="en-US" sz="3600" dirty="0"/>
              <a:t>Then we who are alive, who are left, will be caught up together with them</a:t>
            </a:r>
            <a:r>
              <a:rPr lang="en-US" sz="3600" b="1" i="1" u="sng" dirty="0">
                <a:solidFill>
                  <a:srgbClr val="FFFF00"/>
                </a:solidFill>
              </a:rPr>
              <a:t> in the clouds to meet the Lord</a:t>
            </a:r>
            <a:r>
              <a:rPr lang="en-US" sz="3600" dirty="0"/>
              <a:t> in the air, and so we will always be with the Lord</a:t>
            </a:r>
            <a:r>
              <a:rPr lang="en-US" sz="3600" dirty="0" smtClean="0"/>
              <a:t>.</a:t>
            </a:r>
            <a:r>
              <a:rPr lang="en-US" sz="3600" dirty="0"/>
              <a:t/>
            </a:r>
            <a:br>
              <a:rPr lang="en-US" sz="3600" dirty="0"/>
            </a:br>
            <a:endParaRPr lang="en-US" sz="3600" dirty="0"/>
          </a:p>
        </p:txBody>
      </p:sp>
    </p:spTree>
    <p:extLst>
      <p:ext uri="{BB962C8B-B14F-4D97-AF65-F5344CB8AC3E}">
        <p14:creationId xmlns:p14="http://schemas.microsoft.com/office/powerpoint/2010/main" val="134815175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Prologue: The Lord’s Return</a:t>
            </a:r>
            <a:endParaRPr lang="en-US" b="1" dirty="0"/>
          </a:p>
        </p:txBody>
      </p:sp>
      <p:sp>
        <p:nvSpPr>
          <p:cNvPr id="3" name="Content Placeholder 2"/>
          <p:cNvSpPr>
            <a:spLocks noGrp="1"/>
          </p:cNvSpPr>
          <p:nvPr>
            <p:ph idx="1"/>
          </p:nvPr>
        </p:nvSpPr>
        <p:spPr>
          <a:xfrm>
            <a:off x="351691" y="1825624"/>
            <a:ext cx="11563643" cy="4758055"/>
          </a:xfrm>
        </p:spPr>
        <p:txBody>
          <a:bodyPr>
            <a:normAutofit/>
          </a:bodyPr>
          <a:lstStyle/>
          <a:p>
            <a:pPr marL="0" indent="0">
              <a:buNone/>
            </a:pPr>
            <a:r>
              <a:rPr lang="en-US" sz="3600" baseline="30000" dirty="0"/>
              <a:t>7</a:t>
            </a:r>
            <a:r>
              <a:rPr lang="en-US" sz="3600" dirty="0"/>
              <a:t>Behold, he is coming with clouds,</a:t>
            </a:r>
          </a:p>
          <a:p>
            <a:pPr marL="0" indent="0">
              <a:buNone/>
            </a:pPr>
            <a:r>
              <a:rPr lang="en-US" sz="3600" dirty="0"/>
              <a:t>	and </a:t>
            </a:r>
            <a:r>
              <a:rPr lang="en-US" sz="3600" b="1" i="1" u="sng" dirty="0">
                <a:solidFill>
                  <a:srgbClr val="FFFF00"/>
                </a:solidFill>
              </a:rPr>
              <a:t>every eye will see him</a:t>
            </a:r>
            <a:r>
              <a:rPr lang="en-US" sz="3600" dirty="0" smtClean="0"/>
              <a:t>,</a:t>
            </a:r>
          </a:p>
          <a:p>
            <a:r>
              <a:rPr lang="en-US" sz="3600" i="1" dirty="0" smtClean="0"/>
              <a:t>no </a:t>
            </a:r>
            <a:r>
              <a:rPr lang="en-US" sz="3600" i="1" dirty="0"/>
              <a:t>one is exempt </a:t>
            </a:r>
            <a:r>
              <a:rPr lang="en-US" sz="3600" i="1" dirty="0" smtClean="0"/>
              <a:t>from </a:t>
            </a:r>
            <a:r>
              <a:rPr lang="en-US" sz="3600" i="1" dirty="0"/>
              <a:t>the joy and terror of the Lord’s return</a:t>
            </a:r>
            <a:endParaRPr lang="en-US" sz="3600" dirty="0"/>
          </a:p>
        </p:txBody>
      </p:sp>
    </p:spTree>
    <p:extLst>
      <p:ext uri="{BB962C8B-B14F-4D97-AF65-F5344CB8AC3E}">
        <p14:creationId xmlns:p14="http://schemas.microsoft.com/office/powerpoint/2010/main" val="206919259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Prologue: The Lord’s Return</a:t>
            </a:r>
            <a:endParaRPr lang="en-US" b="1" dirty="0"/>
          </a:p>
        </p:txBody>
      </p:sp>
      <p:sp>
        <p:nvSpPr>
          <p:cNvPr id="3" name="Content Placeholder 2"/>
          <p:cNvSpPr>
            <a:spLocks noGrp="1"/>
          </p:cNvSpPr>
          <p:nvPr>
            <p:ph idx="1"/>
          </p:nvPr>
        </p:nvSpPr>
        <p:spPr>
          <a:xfrm>
            <a:off x="351691" y="1825624"/>
            <a:ext cx="11563643" cy="4758055"/>
          </a:xfrm>
        </p:spPr>
        <p:txBody>
          <a:bodyPr>
            <a:normAutofit lnSpcReduction="10000"/>
          </a:bodyPr>
          <a:lstStyle/>
          <a:p>
            <a:pPr marL="0" indent="0">
              <a:buNone/>
            </a:pPr>
            <a:r>
              <a:rPr lang="en-US" sz="3600" dirty="0" smtClean="0"/>
              <a:t>even </a:t>
            </a:r>
            <a:r>
              <a:rPr lang="en-US" sz="3600" dirty="0"/>
              <a:t>those who pierced him</a:t>
            </a:r>
            <a:r>
              <a:rPr lang="en-US" sz="3600" dirty="0" smtClean="0"/>
              <a:t>,</a:t>
            </a:r>
            <a:endParaRPr lang="en-US" sz="3600" dirty="0"/>
          </a:p>
          <a:p>
            <a:pPr lvl="0"/>
            <a:r>
              <a:rPr lang="en-US" sz="3600" b="1" baseline="30000" dirty="0" err="1" smtClean="0"/>
              <a:t>Zech</a:t>
            </a:r>
            <a:r>
              <a:rPr lang="en-US" sz="3600" b="1" baseline="30000" dirty="0" smtClean="0"/>
              <a:t> 12:10</a:t>
            </a:r>
            <a:r>
              <a:rPr lang="en-US" sz="3600" b="1" baseline="30000" dirty="0"/>
              <a:t> </a:t>
            </a:r>
            <a:r>
              <a:rPr lang="en-US" sz="3600" dirty="0"/>
              <a:t>“And I will pour out on the house of David and the inhabitants of Jerusalem a spirit of grace and pleas for mercy, so that, when they look on me, </a:t>
            </a:r>
            <a:r>
              <a:rPr lang="en-US" sz="3600" b="1" i="1" u="sng" dirty="0">
                <a:solidFill>
                  <a:srgbClr val="FFFF00"/>
                </a:solidFill>
              </a:rPr>
              <a:t>on him whom they have pierced, they shall mourn for him</a:t>
            </a:r>
            <a:r>
              <a:rPr lang="en-US" sz="3600" dirty="0"/>
              <a:t>, as one mourns for an only child, and </a:t>
            </a:r>
            <a:r>
              <a:rPr lang="en-US" sz="3600" i="1" dirty="0">
                <a:solidFill>
                  <a:srgbClr val="FFFF00"/>
                </a:solidFill>
              </a:rPr>
              <a:t>weep bitterly </a:t>
            </a:r>
            <a:r>
              <a:rPr lang="en-US" sz="3600" dirty="0"/>
              <a:t>over him, as one weeps over a firstborn. </a:t>
            </a:r>
            <a:endParaRPr lang="en-US" sz="3600" dirty="0" smtClean="0"/>
          </a:p>
          <a:p>
            <a:pPr lvl="0"/>
            <a:r>
              <a:rPr lang="en-US" sz="3600" i="1" dirty="0" smtClean="0"/>
              <a:t>only </a:t>
            </a:r>
            <a:r>
              <a:rPr lang="en-US" sz="3600" i="1" dirty="0"/>
              <a:t>John of the 4 evangelists mentions Jesus pierced side (John 19:33-37; 1 </a:t>
            </a:r>
            <a:r>
              <a:rPr lang="en-US" sz="3600" i="1" dirty="0" err="1"/>
              <a:t>Jn</a:t>
            </a:r>
            <a:r>
              <a:rPr lang="en-US" sz="3600" i="1" dirty="0"/>
              <a:t> 5:6)</a:t>
            </a:r>
            <a:endParaRPr lang="en-US" sz="3600" dirty="0"/>
          </a:p>
          <a:p>
            <a:endParaRPr lang="en-US" sz="3600" dirty="0"/>
          </a:p>
        </p:txBody>
      </p:sp>
    </p:spTree>
    <p:extLst>
      <p:ext uri="{BB962C8B-B14F-4D97-AF65-F5344CB8AC3E}">
        <p14:creationId xmlns:p14="http://schemas.microsoft.com/office/powerpoint/2010/main" val="23013441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Prologue: The Lord’s Return</a:t>
            </a:r>
            <a:endParaRPr lang="en-US" b="1" dirty="0"/>
          </a:p>
        </p:txBody>
      </p:sp>
      <p:sp>
        <p:nvSpPr>
          <p:cNvPr id="3" name="Content Placeholder 2"/>
          <p:cNvSpPr>
            <a:spLocks noGrp="1"/>
          </p:cNvSpPr>
          <p:nvPr>
            <p:ph idx="1"/>
          </p:nvPr>
        </p:nvSpPr>
        <p:spPr>
          <a:xfrm>
            <a:off x="351691" y="1825624"/>
            <a:ext cx="11563643" cy="4758055"/>
          </a:xfrm>
        </p:spPr>
        <p:txBody>
          <a:bodyPr>
            <a:normAutofit/>
          </a:bodyPr>
          <a:lstStyle/>
          <a:p>
            <a:pPr marL="0" indent="0">
              <a:buNone/>
            </a:pPr>
            <a:r>
              <a:rPr lang="en-US" sz="3600" dirty="0" smtClean="0"/>
              <a:t>and </a:t>
            </a:r>
            <a:r>
              <a:rPr lang="en-US" sz="3600" dirty="0"/>
              <a:t>all the tribes of the </a:t>
            </a:r>
            <a:r>
              <a:rPr lang="en-US" sz="3600" dirty="0" smtClean="0"/>
              <a:t>earth </a:t>
            </a:r>
            <a:r>
              <a:rPr lang="en-US" sz="3600" b="1" i="1" u="sng" dirty="0">
                <a:solidFill>
                  <a:srgbClr val="FFFF00"/>
                </a:solidFill>
              </a:rPr>
              <a:t>will mourn over </a:t>
            </a:r>
            <a:r>
              <a:rPr lang="en-US" sz="3600" b="1" i="1" u="sng" dirty="0" smtClean="0">
                <a:solidFill>
                  <a:srgbClr val="FFFF00"/>
                </a:solidFill>
              </a:rPr>
              <a:t>him</a:t>
            </a:r>
          </a:p>
          <a:p>
            <a:r>
              <a:rPr lang="en-US" sz="3600" dirty="0" smtClean="0"/>
              <a:t>This is for God’s repentant people</a:t>
            </a:r>
          </a:p>
          <a:p>
            <a:r>
              <a:rPr lang="en-US" sz="3600" dirty="0" err="1"/>
              <a:t>Zech</a:t>
            </a:r>
            <a:r>
              <a:rPr lang="en-US" sz="3600" dirty="0"/>
              <a:t> </a:t>
            </a:r>
            <a:r>
              <a:rPr lang="en-US" sz="3600" dirty="0" smtClean="0"/>
              <a:t>12:12-14; </a:t>
            </a:r>
            <a:r>
              <a:rPr lang="en-US" sz="3600" dirty="0"/>
              <a:t>Lk 2:35; 23:27; </a:t>
            </a:r>
            <a:r>
              <a:rPr lang="en-US" sz="3600" dirty="0" err="1"/>
              <a:t>Jn</a:t>
            </a:r>
            <a:r>
              <a:rPr lang="en-US" sz="3600" dirty="0"/>
              <a:t> </a:t>
            </a:r>
            <a:r>
              <a:rPr lang="en-US" sz="3600" dirty="0" smtClean="0"/>
              <a:t>20:11</a:t>
            </a:r>
          </a:p>
          <a:p>
            <a:r>
              <a:rPr lang="en-US" sz="3600" i="1" dirty="0"/>
              <a:t>The fact that the Lord Christ at his second coming will be recognized as the one who was pierced is a witness and confirmation of the truth that by his death and resurrection he alone is Savior and Judge of the human race</a:t>
            </a:r>
            <a:endParaRPr lang="en-US" sz="3600" dirty="0"/>
          </a:p>
        </p:txBody>
      </p:sp>
    </p:spTree>
    <p:extLst>
      <p:ext uri="{BB962C8B-B14F-4D97-AF65-F5344CB8AC3E}">
        <p14:creationId xmlns:p14="http://schemas.microsoft.com/office/powerpoint/2010/main" val="8779728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Prologue: The Lord’s Return</a:t>
            </a:r>
            <a:endParaRPr lang="en-US" b="1" dirty="0"/>
          </a:p>
        </p:txBody>
      </p:sp>
      <p:sp>
        <p:nvSpPr>
          <p:cNvPr id="3" name="Content Placeholder 2"/>
          <p:cNvSpPr>
            <a:spLocks noGrp="1"/>
          </p:cNvSpPr>
          <p:nvPr>
            <p:ph idx="1"/>
          </p:nvPr>
        </p:nvSpPr>
        <p:spPr>
          <a:xfrm>
            <a:off x="351691" y="1825624"/>
            <a:ext cx="11563643" cy="4758055"/>
          </a:xfrm>
        </p:spPr>
        <p:txBody>
          <a:bodyPr>
            <a:normAutofit/>
          </a:bodyPr>
          <a:lstStyle/>
          <a:p>
            <a:pPr marL="0" indent="0">
              <a:buNone/>
            </a:pPr>
            <a:r>
              <a:rPr lang="en-US" sz="3600" dirty="0" smtClean="0"/>
              <a:t>The Voice of God the Father</a:t>
            </a:r>
          </a:p>
          <a:p>
            <a:pPr lvl="1"/>
            <a:r>
              <a:rPr lang="en-US" sz="3600" dirty="0"/>
              <a:t>Confirms exhaled status of his Son, Jesus Christ</a:t>
            </a:r>
          </a:p>
          <a:p>
            <a:pPr lvl="1"/>
            <a:r>
              <a:rPr lang="en-US" sz="3600" dirty="0"/>
              <a:t>Declares him Lord and Judge of all history, </a:t>
            </a:r>
          </a:p>
          <a:p>
            <a:pPr marL="457200" lvl="1" indent="0">
              <a:buNone/>
            </a:pPr>
            <a:r>
              <a:rPr lang="en-US" sz="3600" dirty="0" smtClean="0"/>
              <a:t>   human </a:t>
            </a:r>
            <a:r>
              <a:rPr lang="en-US" sz="3600" dirty="0"/>
              <a:t>race and world</a:t>
            </a:r>
          </a:p>
          <a:p>
            <a:pPr lvl="1"/>
            <a:r>
              <a:rPr lang="en-US" sz="3600" dirty="0"/>
              <a:t>Father only speaks here and in 21:5 </a:t>
            </a:r>
            <a:endParaRPr lang="en-US" sz="3600" dirty="0" smtClean="0"/>
          </a:p>
          <a:p>
            <a:pPr marL="457200" lvl="1" indent="0">
              <a:buNone/>
            </a:pPr>
            <a:r>
              <a:rPr lang="en-US" sz="3600" dirty="0" smtClean="0"/>
              <a:t>   in </a:t>
            </a:r>
            <a:r>
              <a:rPr lang="en-US" sz="3600" dirty="0"/>
              <a:t>the book of Revelation</a:t>
            </a:r>
          </a:p>
          <a:p>
            <a:endParaRPr lang="en-US" sz="3600" dirty="0" smtClean="0"/>
          </a:p>
        </p:txBody>
      </p:sp>
    </p:spTree>
    <p:extLst>
      <p:ext uri="{BB962C8B-B14F-4D97-AF65-F5344CB8AC3E}">
        <p14:creationId xmlns:p14="http://schemas.microsoft.com/office/powerpoint/2010/main" val="6284193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Prologue: The Lord’s Return</a:t>
            </a:r>
            <a:endParaRPr lang="en-US" b="1" dirty="0"/>
          </a:p>
        </p:txBody>
      </p:sp>
      <p:sp>
        <p:nvSpPr>
          <p:cNvPr id="3" name="Content Placeholder 2"/>
          <p:cNvSpPr>
            <a:spLocks noGrp="1"/>
          </p:cNvSpPr>
          <p:nvPr>
            <p:ph idx="1"/>
          </p:nvPr>
        </p:nvSpPr>
        <p:spPr>
          <a:xfrm>
            <a:off x="351691" y="1825624"/>
            <a:ext cx="11563643" cy="4758055"/>
          </a:xfrm>
        </p:spPr>
        <p:txBody>
          <a:bodyPr>
            <a:normAutofit/>
          </a:bodyPr>
          <a:lstStyle/>
          <a:p>
            <a:pPr marL="0" indent="0">
              <a:buNone/>
            </a:pPr>
            <a:r>
              <a:rPr lang="en-US" sz="3600" baseline="30000" dirty="0" smtClean="0"/>
              <a:t>8</a:t>
            </a:r>
            <a:r>
              <a:rPr lang="en-US" sz="3600" dirty="0" smtClean="0"/>
              <a:t>”I </a:t>
            </a:r>
            <a:r>
              <a:rPr lang="en-US" sz="3600" dirty="0"/>
              <a:t>am the </a:t>
            </a:r>
            <a:r>
              <a:rPr lang="en-US" sz="3600" b="1" i="1" u="sng" dirty="0">
                <a:solidFill>
                  <a:srgbClr val="FFFF00"/>
                </a:solidFill>
              </a:rPr>
              <a:t>Alpha and the Omega</a:t>
            </a:r>
            <a:r>
              <a:rPr lang="en-US" sz="3600" dirty="0"/>
              <a:t>,” says Yahweh, the [only] God, the One Who Is and Who Was and Who Is Coming, the Almighty</a:t>
            </a:r>
            <a:r>
              <a:rPr lang="en-US" sz="3600" dirty="0" smtClean="0"/>
              <a:t>.</a:t>
            </a:r>
          </a:p>
          <a:p>
            <a:r>
              <a:rPr lang="en-US" sz="3600" dirty="0" smtClean="0"/>
              <a:t>21:6 </a:t>
            </a:r>
            <a:r>
              <a:rPr lang="en-US" sz="3600" dirty="0"/>
              <a:t>– Father; 22:13 – Jesus </a:t>
            </a:r>
            <a:r>
              <a:rPr lang="en-US" sz="3600" dirty="0" smtClean="0"/>
              <a:t>Christ</a:t>
            </a:r>
          </a:p>
          <a:p>
            <a:pPr lvl="1"/>
            <a:r>
              <a:rPr lang="en-US" sz="3600" dirty="0"/>
              <a:t>First and last letters of Greek alphabet</a:t>
            </a:r>
          </a:p>
          <a:p>
            <a:pPr lvl="1"/>
            <a:r>
              <a:rPr lang="en-US" sz="3600" dirty="0"/>
              <a:t>Expresses the eternity of God</a:t>
            </a:r>
          </a:p>
          <a:p>
            <a:pPr lvl="1"/>
            <a:r>
              <a:rPr lang="en-US" sz="3600" dirty="0"/>
              <a:t>Rabbinic literature would use ‘</a:t>
            </a:r>
            <a:r>
              <a:rPr lang="en-US" sz="3600" dirty="0" err="1"/>
              <a:t>alep</a:t>
            </a:r>
            <a:r>
              <a:rPr lang="en-US" sz="3600" dirty="0"/>
              <a:t> and taw</a:t>
            </a:r>
          </a:p>
          <a:p>
            <a:endParaRPr lang="en-US" sz="3600" dirty="0"/>
          </a:p>
        </p:txBody>
      </p:sp>
    </p:spTree>
    <p:extLst>
      <p:ext uri="{BB962C8B-B14F-4D97-AF65-F5344CB8AC3E}">
        <p14:creationId xmlns:p14="http://schemas.microsoft.com/office/powerpoint/2010/main" val="54686646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Breakdown of the Book of Revelation</a:t>
            </a:r>
            <a:endParaRPr lang="en-US" b="1" dirty="0"/>
          </a:p>
        </p:txBody>
      </p:sp>
      <p:sp>
        <p:nvSpPr>
          <p:cNvPr id="3" name="Content Placeholder 2"/>
          <p:cNvSpPr>
            <a:spLocks noGrp="1"/>
          </p:cNvSpPr>
          <p:nvPr>
            <p:ph idx="1"/>
          </p:nvPr>
        </p:nvSpPr>
        <p:spPr>
          <a:xfrm>
            <a:off x="337625" y="1434905"/>
            <a:ext cx="11732455" cy="4967141"/>
          </a:xfrm>
        </p:spPr>
        <p:txBody>
          <a:bodyPr>
            <a:noAutofit/>
          </a:bodyPr>
          <a:lstStyle/>
          <a:p>
            <a:pPr lvl="0"/>
            <a:r>
              <a:rPr lang="en-US" sz="3600" b="1" dirty="0"/>
              <a:t>Introduction</a:t>
            </a:r>
            <a:r>
              <a:rPr lang="en-US" sz="3600" dirty="0"/>
              <a:t> </a:t>
            </a:r>
            <a:r>
              <a:rPr lang="en-US" sz="3600" dirty="0" smtClean="0"/>
              <a:t>continued (1:1-3:22)</a:t>
            </a:r>
            <a:endParaRPr lang="en-US" sz="3600" dirty="0"/>
          </a:p>
          <a:p>
            <a:pPr lvl="1"/>
            <a:r>
              <a:rPr lang="en-US" sz="3600" b="1" dirty="0"/>
              <a:t>Letters of Preparation to the Seven Churches </a:t>
            </a:r>
            <a:r>
              <a:rPr lang="en-US" sz="3600" dirty="0"/>
              <a:t>(2:1-3:22)</a:t>
            </a:r>
          </a:p>
          <a:p>
            <a:pPr lvl="2"/>
            <a:r>
              <a:rPr lang="en-US" sz="3600" dirty="0"/>
              <a:t>To the Angel of Ephesus (2:1-7)</a:t>
            </a:r>
          </a:p>
          <a:p>
            <a:pPr lvl="2"/>
            <a:r>
              <a:rPr lang="en-US" sz="3600" dirty="0"/>
              <a:t>To the Angel of Smyrna (2:8-11)</a:t>
            </a:r>
          </a:p>
          <a:p>
            <a:pPr lvl="2"/>
            <a:r>
              <a:rPr lang="en-US" sz="3600" dirty="0"/>
              <a:t>To the Angel of Pergamum (2:12-17)</a:t>
            </a:r>
          </a:p>
          <a:p>
            <a:pPr lvl="2"/>
            <a:r>
              <a:rPr lang="en-US" sz="3600" dirty="0"/>
              <a:t>To the Angel of Thyatira (2:18-29)</a:t>
            </a:r>
          </a:p>
          <a:p>
            <a:pPr lvl="2"/>
            <a:r>
              <a:rPr lang="en-US" sz="3600" dirty="0"/>
              <a:t>To the Angel of Sardis (3:1-6)</a:t>
            </a:r>
          </a:p>
          <a:p>
            <a:pPr lvl="2"/>
            <a:r>
              <a:rPr lang="en-US" sz="3600" dirty="0"/>
              <a:t>To the Angel of Philadelphia (3:7-13)</a:t>
            </a:r>
          </a:p>
          <a:p>
            <a:pPr lvl="2"/>
            <a:r>
              <a:rPr lang="en-US" sz="3600" dirty="0"/>
              <a:t>To the Angel of Laodicea (3:14-22</a:t>
            </a:r>
            <a:r>
              <a:rPr lang="en-US" sz="3600" dirty="0" smtClean="0"/>
              <a:t>)</a:t>
            </a:r>
            <a:endParaRPr lang="en-US" sz="3600" dirty="0"/>
          </a:p>
        </p:txBody>
      </p:sp>
    </p:spTree>
    <p:extLst>
      <p:ext uri="{BB962C8B-B14F-4D97-AF65-F5344CB8AC3E}">
        <p14:creationId xmlns:p14="http://schemas.microsoft.com/office/powerpoint/2010/main" val="12439464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Breakdown of the Book of Revelation</a:t>
            </a:r>
            <a:endParaRPr lang="en-US" b="1" dirty="0"/>
          </a:p>
        </p:txBody>
      </p:sp>
      <p:sp>
        <p:nvSpPr>
          <p:cNvPr id="3" name="Content Placeholder 2"/>
          <p:cNvSpPr>
            <a:spLocks noGrp="1"/>
          </p:cNvSpPr>
          <p:nvPr>
            <p:ph idx="1"/>
          </p:nvPr>
        </p:nvSpPr>
        <p:spPr/>
        <p:txBody>
          <a:bodyPr>
            <a:normAutofit/>
          </a:bodyPr>
          <a:lstStyle/>
          <a:p>
            <a:pPr lvl="0"/>
            <a:r>
              <a:rPr lang="en-US" sz="3600" b="1" dirty="0"/>
              <a:t>Introduction</a:t>
            </a:r>
            <a:r>
              <a:rPr lang="en-US" sz="3600" dirty="0"/>
              <a:t> </a:t>
            </a:r>
            <a:r>
              <a:rPr lang="en-US" sz="3600" dirty="0" smtClean="0"/>
              <a:t>(1:1-3:22)</a:t>
            </a:r>
          </a:p>
          <a:p>
            <a:pPr lvl="0"/>
            <a:r>
              <a:rPr lang="en-US" sz="3600" b="1" dirty="0" smtClean="0"/>
              <a:t>The </a:t>
            </a:r>
            <a:r>
              <a:rPr lang="en-US" sz="3600" b="1" dirty="0"/>
              <a:t>Prophetic Message </a:t>
            </a:r>
            <a:r>
              <a:rPr lang="en-US" sz="3600" dirty="0"/>
              <a:t>(4:1-22:5)</a:t>
            </a:r>
          </a:p>
          <a:p>
            <a:pPr lvl="0"/>
            <a:r>
              <a:rPr lang="en-US" sz="3600" b="1" dirty="0"/>
              <a:t>Epilogue </a:t>
            </a:r>
            <a:r>
              <a:rPr lang="en-US" sz="3600" dirty="0"/>
              <a:t>(22:6-21</a:t>
            </a:r>
            <a:r>
              <a:rPr lang="en-US" sz="3600" dirty="0" smtClean="0"/>
              <a:t>)</a:t>
            </a:r>
            <a:endParaRPr lang="en-US" sz="3600" dirty="0"/>
          </a:p>
        </p:txBody>
      </p:sp>
    </p:spTree>
    <p:extLst>
      <p:ext uri="{BB962C8B-B14F-4D97-AF65-F5344CB8AC3E}">
        <p14:creationId xmlns:p14="http://schemas.microsoft.com/office/powerpoint/2010/main" val="12549337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Prologue: Title and Explanation</a:t>
            </a:r>
            <a:endParaRPr lang="en-US" b="1" dirty="0"/>
          </a:p>
        </p:txBody>
      </p:sp>
      <p:sp>
        <p:nvSpPr>
          <p:cNvPr id="3" name="Content Placeholder 2"/>
          <p:cNvSpPr>
            <a:spLocks noGrp="1"/>
          </p:cNvSpPr>
          <p:nvPr>
            <p:ph idx="1"/>
          </p:nvPr>
        </p:nvSpPr>
        <p:spPr>
          <a:xfrm>
            <a:off x="351691" y="1825624"/>
            <a:ext cx="11563643" cy="4758055"/>
          </a:xfrm>
        </p:spPr>
        <p:txBody>
          <a:bodyPr>
            <a:normAutofit lnSpcReduction="10000"/>
          </a:bodyPr>
          <a:lstStyle/>
          <a:p>
            <a:pPr marL="0" indent="0">
              <a:lnSpc>
                <a:spcPct val="100000"/>
              </a:lnSpc>
              <a:spcBef>
                <a:spcPts val="0"/>
              </a:spcBef>
              <a:buNone/>
            </a:pPr>
            <a:r>
              <a:rPr lang="en-US" sz="3600" baseline="30000" dirty="0"/>
              <a:t>1</a:t>
            </a:r>
            <a:r>
              <a:rPr lang="en-US" sz="3600" dirty="0"/>
              <a:t>The revelatory-unveiling of Jesus Christ which God gave to him to show to his slaves what things are necessary to come about quickly, and he [Christ] communicated in visible signs these things as he sent them through his angel to his slave John, </a:t>
            </a:r>
            <a:r>
              <a:rPr lang="en-US" sz="3600" baseline="30000" dirty="0"/>
              <a:t>2</a:t>
            </a:r>
            <a:r>
              <a:rPr lang="en-US" sz="3600" dirty="0"/>
              <a:t>who witnessed to the word of God and to the witness [testimony] of Jesus Christ, what things he saw. </a:t>
            </a:r>
            <a:r>
              <a:rPr lang="en-US" sz="3600" baseline="30000" dirty="0"/>
              <a:t>3</a:t>
            </a:r>
            <a:r>
              <a:rPr lang="en-US" sz="3600" dirty="0"/>
              <a:t>Blessed is the one who reads and [blessed are] those who hear the words of this prophecy and who keep the things written in it, for the time is near.</a:t>
            </a:r>
          </a:p>
          <a:p>
            <a:pPr marL="0" marR="0" lvl="0" indent="0" defTabSz="914400" eaLnBrk="1" fontAlgn="auto" latinLnBrk="0" hangingPunct="1">
              <a:lnSpc>
                <a:spcPct val="100000"/>
              </a:lnSpc>
              <a:spcBef>
                <a:spcPts val="0"/>
              </a:spcBef>
              <a:spcAft>
                <a:spcPts val="0"/>
              </a:spcAft>
              <a:buClrTx/>
              <a:buSzTx/>
              <a:buFontTx/>
              <a:buNone/>
              <a:tabLst/>
              <a:defRPr/>
            </a:pPr>
            <a:endParaRPr lang="en-US" sz="3200" dirty="0"/>
          </a:p>
        </p:txBody>
      </p:sp>
    </p:spTree>
    <p:extLst>
      <p:ext uri="{BB962C8B-B14F-4D97-AF65-F5344CB8AC3E}">
        <p14:creationId xmlns:p14="http://schemas.microsoft.com/office/powerpoint/2010/main" val="4293808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Prologue: Title and Explanation</a:t>
            </a:r>
            <a:endParaRPr lang="en-US" b="1" dirty="0"/>
          </a:p>
        </p:txBody>
      </p:sp>
      <p:sp>
        <p:nvSpPr>
          <p:cNvPr id="3" name="Content Placeholder 2"/>
          <p:cNvSpPr>
            <a:spLocks noGrp="1"/>
          </p:cNvSpPr>
          <p:nvPr>
            <p:ph idx="1"/>
          </p:nvPr>
        </p:nvSpPr>
        <p:spPr>
          <a:xfrm>
            <a:off x="351691" y="1825624"/>
            <a:ext cx="11563643" cy="4758055"/>
          </a:xfrm>
        </p:spPr>
        <p:txBody>
          <a:bodyPr>
            <a:normAutofit/>
          </a:bodyPr>
          <a:lstStyle/>
          <a:p>
            <a:pPr marL="0" indent="0">
              <a:lnSpc>
                <a:spcPct val="100000"/>
              </a:lnSpc>
              <a:spcBef>
                <a:spcPts val="0"/>
              </a:spcBef>
              <a:buNone/>
            </a:pPr>
            <a:r>
              <a:rPr lang="en-US" sz="3600" baseline="30000" dirty="0"/>
              <a:t>1</a:t>
            </a:r>
            <a:r>
              <a:rPr lang="en-US" sz="3600" dirty="0"/>
              <a:t>The revelatory-unveiling of Jesus </a:t>
            </a:r>
            <a:r>
              <a:rPr lang="en-US" sz="3600" dirty="0" smtClean="0"/>
              <a:t>Christ</a:t>
            </a:r>
            <a:r>
              <a:rPr lang="mr-IN" sz="3600" dirty="0" smtClean="0"/>
              <a:t>…</a:t>
            </a:r>
            <a:endParaRPr lang="en-US" sz="3600" dirty="0" smtClean="0"/>
          </a:p>
          <a:p>
            <a:pPr>
              <a:lnSpc>
                <a:spcPct val="100000"/>
              </a:lnSpc>
              <a:spcBef>
                <a:spcPts val="0"/>
              </a:spcBef>
            </a:pPr>
            <a:r>
              <a:rPr lang="en-US" sz="3600" i="1" dirty="0" smtClean="0"/>
              <a:t>Revelatory-unveiling</a:t>
            </a:r>
            <a:r>
              <a:rPr lang="en-US" sz="3600" dirty="0" smtClean="0"/>
              <a:t> </a:t>
            </a:r>
            <a:r>
              <a:rPr lang="mr-IN" sz="3600" dirty="0" smtClean="0"/>
              <a:t>–</a:t>
            </a:r>
            <a:r>
              <a:rPr lang="en-US" sz="3600" dirty="0" smtClean="0"/>
              <a:t> followed by genitive case</a:t>
            </a:r>
          </a:p>
          <a:p>
            <a:pPr lvl="1">
              <a:lnSpc>
                <a:spcPct val="100000"/>
              </a:lnSpc>
              <a:spcBef>
                <a:spcPts val="0"/>
              </a:spcBef>
            </a:pPr>
            <a:r>
              <a:rPr lang="en-US" sz="3600" i="1" u="sng" dirty="0" smtClean="0"/>
              <a:t>Of</a:t>
            </a:r>
            <a:r>
              <a:rPr lang="en-US" sz="3600" i="1" dirty="0" smtClean="0"/>
              <a:t> </a:t>
            </a:r>
            <a:r>
              <a:rPr lang="en-US" sz="3600" dirty="0" smtClean="0"/>
              <a:t>Jesus Christ</a:t>
            </a:r>
          </a:p>
          <a:p>
            <a:pPr lvl="1">
              <a:lnSpc>
                <a:spcPct val="100000"/>
              </a:lnSpc>
              <a:spcBef>
                <a:spcPts val="0"/>
              </a:spcBef>
            </a:pPr>
            <a:r>
              <a:rPr lang="en-US" sz="3600" dirty="0" smtClean="0"/>
              <a:t>Objective use </a:t>
            </a:r>
            <a:r>
              <a:rPr lang="mr-IN" sz="3600" dirty="0" smtClean="0"/>
              <a:t>–</a:t>
            </a:r>
            <a:r>
              <a:rPr lang="en-US" sz="3600" dirty="0" smtClean="0"/>
              <a:t> </a:t>
            </a:r>
            <a:r>
              <a:rPr lang="en-US" sz="3600" b="1" i="1" u="sng" dirty="0" smtClean="0">
                <a:solidFill>
                  <a:srgbClr val="FFFF00"/>
                </a:solidFill>
              </a:rPr>
              <a:t>from</a:t>
            </a:r>
            <a:r>
              <a:rPr lang="en-US" sz="3600" dirty="0" smtClean="0"/>
              <a:t> Jesus Christ</a:t>
            </a:r>
          </a:p>
          <a:p>
            <a:pPr lvl="1">
              <a:lnSpc>
                <a:spcPct val="100000"/>
              </a:lnSpc>
              <a:spcBef>
                <a:spcPts val="0"/>
              </a:spcBef>
            </a:pPr>
            <a:r>
              <a:rPr lang="en-US" sz="3600" dirty="0" smtClean="0"/>
              <a:t>Subjective use </a:t>
            </a:r>
            <a:r>
              <a:rPr lang="mr-IN" sz="3600" dirty="0" smtClean="0"/>
              <a:t>–</a:t>
            </a:r>
            <a:r>
              <a:rPr lang="en-US" sz="3600" dirty="0" smtClean="0"/>
              <a:t> </a:t>
            </a:r>
            <a:r>
              <a:rPr lang="en-US" sz="3600" b="1" i="1" u="sng" dirty="0" smtClean="0">
                <a:solidFill>
                  <a:srgbClr val="FFFF00"/>
                </a:solidFill>
              </a:rPr>
              <a:t>concerning</a:t>
            </a:r>
            <a:r>
              <a:rPr lang="en-US" sz="3600" dirty="0" smtClean="0"/>
              <a:t> Jesus Christ</a:t>
            </a:r>
          </a:p>
          <a:p>
            <a:pPr lvl="1">
              <a:lnSpc>
                <a:spcPct val="100000"/>
              </a:lnSpc>
              <a:spcBef>
                <a:spcPts val="0"/>
              </a:spcBef>
            </a:pPr>
            <a:r>
              <a:rPr lang="en-US" sz="3600" dirty="0" smtClean="0"/>
              <a:t>Both!</a:t>
            </a:r>
            <a:endParaRPr lang="en-US" sz="3600" dirty="0"/>
          </a:p>
        </p:txBody>
      </p:sp>
    </p:spTree>
    <p:extLst>
      <p:ext uri="{BB962C8B-B14F-4D97-AF65-F5344CB8AC3E}">
        <p14:creationId xmlns:p14="http://schemas.microsoft.com/office/powerpoint/2010/main" val="17447209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Prologue: Title and Explanation</a:t>
            </a:r>
            <a:endParaRPr lang="en-US" b="1" dirty="0"/>
          </a:p>
        </p:txBody>
      </p:sp>
      <p:sp>
        <p:nvSpPr>
          <p:cNvPr id="3" name="Content Placeholder 2"/>
          <p:cNvSpPr>
            <a:spLocks noGrp="1"/>
          </p:cNvSpPr>
          <p:nvPr>
            <p:ph idx="1"/>
          </p:nvPr>
        </p:nvSpPr>
        <p:spPr>
          <a:xfrm>
            <a:off x="351691" y="1825624"/>
            <a:ext cx="11563643" cy="4758055"/>
          </a:xfrm>
        </p:spPr>
        <p:txBody>
          <a:bodyPr>
            <a:normAutofit/>
          </a:bodyPr>
          <a:lstStyle/>
          <a:p>
            <a:pPr marL="0" indent="0">
              <a:lnSpc>
                <a:spcPct val="100000"/>
              </a:lnSpc>
              <a:spcBef>
                <a:spcPts val="0"/>
              </a:spcBef>
              <a:buNone/>
            </a:pPr>
            <a:r>
              <a:rPr lang="en-US" sz="3600" baseline="30000" dirty="0" smtClean="0"/>
              <a:t>1</a:t>
            </a:r>
            <a:r>
              <a:rPr lang="mr-IN" sz="3600" dirty="0" smtClean="0"/>
              <a:t>…</a:t>
            </a:r>
            <a:r>
              <a:rPr lang="en-US" sz="3600" dirty="0" smtClean="0"/>
              <a:t>which </a:t>
            </a:r>
            <a:r>
              <a:rPr lang="en-US" sz="3600" dirty="0"/>
              <a:t>God gave to him to show to his </a:t>
            </a:r>
            <a:r>
              <a:rPr lang="en-US" sz="3600" b="1" i="1" u="sng" dirty="0">
                <a:solidFill>
                  <a:srgbClr val="FFFF00"/>
                </a:solidFill>
              </a:rPr>
              <a:t>slaves</a:t>
            </a:r>
            <a:r>
              <a:rPr lang="en-US" sz="3600" dirty="0"/>
              <a:t> what things are necessary to come about quickly, and he [Christ] communicated in visible signs these things as he sent them through his angel to his </a:t>
            </a:r>
            <a:r>
              <a:rPr lang="en-US" sz="3600" b="1" i="1" u="sng" dirty="0">
                <a:solidFill>
                  <a:srgbClr val="FFFF00"/>
                </a:solidFill>
              </a:rPr>
              <a:t>slave</a:t>
            </a:r>
            <a:r>
              <a:rPr lang="en-US" sz="3600" dirty="0"/>
              <a:t> John, </a:t>
            </a:r>
            <a:endParaRPr lang="en-US" sz="3600" dirty="0" smtClean="0"/>
          </a:p>
          <a:p>
            <a:pPr lvl="0">
              <a:lnSpc>
                <a:spcPct val="100000"/>
              </a:lnSpc>
              <a:spcBef>
                <a:spcPts val="0"/>
              </a:spcBef>
            </a:pPr>
            <a:r>
              <a:rPr lang="en-US" sz="3200" i="1" dirty="0"/>
              <a:t>Slaves… slave </a:t>
            </a:r>
            <a:r>
              <a:rPr lang="en-US" sz="3200" dirty="0"/>
              <a:t>– Intentionally different from Greek word for servant.  </a:t>
            </a:r>
            <a:endParaRPr lang="en-US" sz="3200" dirty="0" smtClean="0"/>
          </a:p>
          <a:p>
            <a:pPr lvl="0">
              <a:lnSpc>
                <a:spcPct val="100000"/>
              </a:lnSpc>
              <a:spcBef>
                <a:spcPts val="0"/>
              </a:spcBef>
            </a:pPr>
            <a:r>
              <a:rPr lang="en-US" sz="3200" i="1" dirty="0" smtClean="0"/>
              <a:t>Servant</a:t>
            </a:r>
            <a:r>
              <a:rPr lang="en-US" sz="3200" dirty="0" smtClean="0"/>
              <a:t> </a:t>
            </a:r>
            <a:r>
              <a:rPr lang="en-US" sz="3200" dirty="0"/>
              <a:t>renders service to another.  </a:t>
            </a:r>
            <a:endParaRPr lang="en-US" sz="3200" dirty="0" smtClean="0"/>
          </a:p>
          <a:p>
            <a:pPr lvl="0">
              <a:lnSpc>
                <a:spcPct val="100000"/>
              </a:lnSpc>
              <a:spcBef>
                <a:spcPts val="0"/>
              </a:spcBef>
            </a:pPr>
            <a:r>
              <a:rPr lang="en-US" sz="3200" i="1" dirty="0" smtClean="0"/>
              <a:t>Slave</a:t>
            </a:r>
            <a:r>
              <a:rPr lang="en-US" sz="3200" dirty="0" smtClean="0"/>
              <a:t> </a:t>
            </a:r>
            <a:r>
              <a:rPr lang="en-US" sz="3200" dirty="0"/>
              <a:t>is owned by, and owes life to the master.  </a:t>
            </a:r>
          </a:p>
          <a:p>
            <a:pPr>
              <a:lnSpc>
                <a:spcPct val="100000"/>
              </a:lnSpc>
              <a:spcBef>
                <a:spcPts val="0"/>
              </a:spcBef>
            </a:pPr>
            <a:endParaRPr lang="en-US" sz="3200" dirty="0"/>
          </a:p>
        </p:txBody>
      </p:sp>
    </p:spTree>
    <p:extLst>
      <p:ext uri="{BB962C8B-B14F-4D97-AF65-F5344CB8AC3E}">
        <p14:creationId xmlns:p14="http://schemas.microsoft.com/office/powerpoint/2010/main" val="8971561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Prologue: Title and Explanation</a:t>
            </a:r>
            <a:endParaRPr lang="en-US" b="1" dirty="0"/>
          </a:p>
        </p:txBody>
      </p:sp>
      <p:sp>
        <p:nvSpPr>
          <p:cNvPr id="3" name="Content Placeholder 2"/>
          <p:cNvSpPr>
            <a:spLocks noGrp="1"/>
          </p:cNvSpPr>
          <p:nvPr>
            <p:ph idx="1"/>
          </p:nvPr>
        </p:nvSpPr>
        <p:spPr>
          <a:xfrm>
            <a:off x="351691" y="1825624"/>
            <a:ext cx="11563643" cy="4758055"/>
          </a:xfrm>
        </p:spPr>
        <p:txBody>
          <a:bodyPr>
            <a:normAutofit/>
          </a:bodyPr>
          <a:lstStyle/>
          <a:p>
            <a:pPr marL="0" indent="0">
              <a:lnSpc>
                <a:spcPct val="100000"/>
              </a:lnSpc>
              <a:spcBef>
                <a:spcPts val="0"/>
              </a:spcBef>
              <a:buNone/>
            </a:pPr>
            <a:r>
              <a:rPr lang="en-US" sz="3600" baseline="30000" dirty="0" smtClean="0"/>
              <a:t>3</a:t>
            </a:r>
            <a:r>
              <a:rPr lang="en-US" sz="3600" dirty="0" smtClean="0"/>
              <a:t>Blessed </a:t>
            </a:r>
            <a:r>
              <a:rPr lang="en-US" sz="3600" dirty="0"/>
              <a:t>is the </a:t>
            </a:r>
            <a:r>
              <a:rPr lang="en-US" sz="3600" b="1" i="1" u="sng" dirty="0">
                <a:solidFill>
                  <a:srgbClr val="FFFF00"/>
                </a:solidFill>
              </a:rPr>
              <a:t>one</a:t>
            </a:r>
            <a:r>
              <a:rPr lang="en-US" sz="3600" dirty="0"/>
              <a:t> who reads and [blessed are] </a:t>
            </a:r>
            <a:r>
              <a:rPr lang="en-US" sz="3600" b="1" i="1" u="sng" dirty="0">
                <a:solidFill>
                  <a:srgbClr val="FFFF00"/>
                </a:solidFill>
              </a:rPr>
              <a:t>those</a:t>
            </a:r>
            <a:r>
              <a:rPr lang="en-US" sz="3600" dirty="0"/>
              <a:t> who hear the words of this prophecy and who keep the things written in it, for the time is near</a:t>
            </a:r>
            <a:r>
              <a:rPr lang="en-US" sz="3600" dirty="0" smtClean="0"/>
              <a:t>.</a:t>
            </a:r>
          </a:p>
          <a:p>
            <a:pPr lvl="0"/>
            <a:r>
              <a:rPr lang="en-US" sz="3200" i="1" dirty="0"/>
              <a:t>One</a:t>
            </a:r>
            <a:r>
              <a:rPr lang="en-US" sz="3200" dirty="0"/>
              <a:t>…those</a:t>
            </a:r>
            <a:r>
              <a:rPr lang="en-US" sz="3200" i="1" dirty="0"/>
              <a:t> </a:t>
            </a:r>
            <a:r>
              <a:rPr lang="en-US" sz="3200" i="1" dirty="0" smtClean="0"/>
              <a:t>–</a:t>
            </a:r>
            <a:r>
              <a:rPr lang="en-US" sz="3200" dirty="0" smtClean="0"/>
              <a:t>The </a:t>
            </a:r>
            <a:r>
              <a:rPr lang="en-US" sz="3200" dirty="0"/>
              <a:t>message is for all God’s people, but the blessing is individually given to those who keep the message.</a:t>
            </a:r>
          </a:p>
          <a:p>
            <a:pPr lvl="1"/>
            <a:r>
              <a:rPr lang="en-US" sz="3200" i="1" dirty="0"/>
              <a:t>Participation in the heavenly banquet (19:9)</a:t>
            </a:r>
            <a:endParaRPr lang="en-US" sz="3200" dirty="0"/>
          </a:p>
          <a:p>
            <a:pPr lvl="1"/>
            <a:r>
              <a:rPr lang="en-US" sz="3200" i="1" dirty="0"/>
              <a:t>Washing of Christians robes (22:14)</a:t>
            </a:r>
            <a:endParaRPr lang="en-US" sz="3200" dirty="0"/>
          </a:p>
          <a:p>
            <a:pPr lvl="1"/>
            <a:r>
              <a:rPr lang="en-US" sz="3200" i="1" dirty="0"/>
              <a:t>In the blood of the Lamb (7:13-14)</a:t>
            </a:r>
            <a:endParaRPr lang="en-US" sz="3200" dirty="0"/>
          </a:p>
          <a:p>
            <a:pPr lvl="1"/>
            <a:r>
              <a:rPr lang="en-US" sz="3200" i="1" dirty="0"/>
              <a:t>Participation now in the first resurrection (20:6)</a:t>
            </a:r>
            <a:endParaRPr lang="en-US" sz="3200" dirty="0"/>
          </a:p>
          <a:p>
            <a:pPr>
              <a:lnSpc>
                <a:spcPct val="100000"/>
              </a:lnSpc>
              <a:spcBef>
                <a:spcPts val="0"/>
              </a:spcBef>
            </a:pPr>
            <a:endParaRPr lang="en-US" sz="3600" dirty="0"/>
          </a:p>
          <a:p>
            <a:pPr marL="0" marR="0" lvl="0" indent="0" defTabSz="914400" eaLnBrk="1" fontAlgn="auto" latinLnBrk="0" hangingPunct="1">
              <a:lnSpc>
                <a:spcPct val="100000"/>
              </a:lnSpc>
              <a:spcBef>
                <a:spcPts val="0"/>
              </a:spcBef>
              <a:spcAft>
                <a:spcPts val="0"/>
              </a:spcAft>
              <a:buClrTx/>
              <a:buSzTx/>
              <a:buFontTx/>
              <a:buNone/>
              <a:tabLst/>
              <a:defRPr/>
            </a:pPr>
            <a:endParaRPr lang="en-US" sz="3200" dirty="0"/>
          </a:p>
        </p:txBody>
      </p:sp>
    </p:spTree>
    <p:extLst>
      <p:ext uri="{BB962C8B-B14F-4D97-AF65-F5344CB8AC3E}">
        <p14:creationId xmlns:p14="http://schemas.microsoft.com/office/powerpoint/2010/main" val="15654681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smtClean="0"/>
              <a:t>Prologue: Title and Explanation</a:t>
            </a:r>
            <a:endParaRPr lang="en-US" b="1" dirty="0"/>
          </a:p>
        </p:txBody>
      </p:sp>
      <p:sp>
        <p:nvSpPr>
          <p:cNvPr id="3" name="Content Placeholder 2"/>
          <p:cNvSpPr>
            <a:spLocks noGrp="1"/>
          </p:cNvSpPr>
          <p:nvPr>
            <p:ph idx="1"/>
          </p:nvPr>
        </p:nvSpPr>
        <p:spPr>
          <a:xfrm>
            <a:off x="351691" y="1406770"/>
            <a:ext cx="11563643" cy="5176910"/>
          </a:xfrm>
        </p:spPr>
        <p:txBody>
          <a:bodyPr>
            <a:normAutofit/>
          </a:bodyPr>
          <a:lstStyle/>
          <a:p>
            <a:pPr marL="0" indent="0">
              <a:lnSpc>
                <a:spcPct val="100000"/>
              </a:lnSpc>
              <a:spcBef>
                <a:spcPts val="0"/>
              </a:spcBef>
              <a:buNone/>
            </a:pPr>
            <a:r>
              <a:rPr lang="en-US" sz="3600" baseline="30000" dirty="0" smtClean="0"/>
              <a:t>3</a:t>
            </a:r>
            <a:r>
              <a:rPr lang="en-US" sz="3600" dirty="0" smtClean="0"/>
              <a:t>Blessed </a:t>
            </a:r>
            <a:r>
              <a:rPr lang="en-US" sz="3600" dirty="0"/>
              <a:t>is the one who reads and [blessed are] those who hear the words of this prophecy and who </a:t>
            </a:r>
            <a:r>
              <a:rPr lang="en-US" sz="3600" b="1" i="1" u="sng" dirty="0">
                <a:solidFill>
                  <a:srgbClr val="FFFF00"/>
                </a:solidFill>
              </a:rPr>
              <a:t>keep</a:t>
            </a:r>
            <a:r>
              <a:rPr lang="en-US" sz="3600" dirty="0"/>
              <a:t> the things written in it, for the time is near.</a:t>
            </a:r>
          </a:p>
          <a:p>
            <a:pPr lvl="0"/>
            <a:r>
              <a:rPr lang="en-US" dirty="0"/>
              <a:t>Extra emphasis is given on keeping the message that has been revealed to the saints (both now and 22:7) through the continued reception of God’s words, meditation upon them, and living according to them in faith and obedience.  </a:t>
            </a:r>
            <a:endParaRPr lang="en-US" sz="4000" dirty="0"/>
          </a:p>
          <a:p>
            <a:pPr lvl="1"/>
            <a:r>
              <a:rPr lang="en-US" i="1" dirty="0"/>
              <a:t>Comes in Holy Baptism</a:t>
            </a:r>
            <a:endParaRPr lang="en-US" sz="3600" dirty="0"/>
          </a:p>
          <a:p>
            <a:pPr lvl="1"/>
            <a:r>
              <a:rPr lang="en-US" i="1" dirty="0"/>
              <a:t>Comes in the Lord’s Supper</a:t>
            </a:r>
            <a:endParaRPr lang="en-US" sz="3600" dirty="0"/>
          </a:p>
          <a:p>
            <a:pPr lvl="1"/>
            <a:r>
              <a:rPr lang="en-US" i="1" dirty="0"/>
              <a:t>Spoken over Christians at corporate worship (Scriptures read aloud)</a:t>
            </a:r>
            <a:endParaRPr lang="en-US" sz="3600" dirty="0"/>
          </a:p>
          <a:p>
            <a:pPr lvl="1"/>
            <a:r>
              <a:rPr lang="en-US" i="1" dirty="0"/>
              <a:t>Spoken over Christians at corporate worship (Absolution)</a:t>
            </a:r>
            <a:endParaRPr lang="en-US" sz="3600" dirty="0"/>
          </a:p>
          <a:p>
            <a:pPr>
              <a:lnSpc>
                <a:spcPct val="100000"/>
              </a:lnSpc>
              <a:spcBef>
                <a:spcPts val="0"/>
              </a:spcBef>
            </a:pPr>
            <a:endParaRPr lang="en-US" sz="3200" dirty="0"/>
          </a:p>
        </p:txBody>
      </p:sp>
    </p:spTree>
    <p:extLst>
      <p:ext uri="{BB962C8B-B14F-4D97-AF65-F5344CB8AC3E}">
        <p14:creationId xmlns:p14="http://schemas.microsoft.com/office/powerpoint/2010/main" val="18366372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Depth</Template>
  <TotalTime>142</TotalTime>
  <Words>1433</Words>
  <Application>Microsoft Macintosh PowerPoint</Application>
  <PresentationFormat>Widescreen</PresentationFormat>
  <Paragraphs>147</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Corbel</vt:lpstr>
      <vt:lpstr>Mangal</vt:lpstr>
      <vt:lpstr>Depth</vt:lpstr>
      <vt:lpstr>Revelation</vt:lpstr>
      <vt:lpstr>Breakdown of the Book of Revelation</vt:lpstr>
      <vt:lpstr>Breakdown of the Book of Revelation</vt:lpstr>
      <vt:lpstr>Breakdown of the Book of Revelation</vt:lpstr>
      <vt:lpstr>Prologue: Title and Explanation</vt:lpstr>
      <vt:lpstr>Prologue: Title and Explanation</vt:lpstr>
      <vt:lpstr>Prologue: Title and Explanation</vt:lpstr>
      <vt:lpstr>Prologue: Title and Explanation</vt:lpstr>
      <vt:lpstr>Prologue: Title and Explanation</vt:lpstr>
      <vt:lpstr>Prologue: Title and Explanation</vt:lpstr>
      <vt:lpstr>Prologue: Title and Explanation</vt:lpstr>
      <vt:lpstr>Prologue: Divine Confirmation</vt:lpstr>
      <vt:lpstr>Prologue: Divine Confirmation</vt:lpstr>
      <vt:lpstr>Prologue: Divine Confirmation</vt:lpstr>
      <vt:lpstr>Prologue: Divine Confirmation</vt:lpstr>
      <vt:lpstr>Prologue: Divine Confirmation</vt:lpstr>
      <vt:lpstr>Prologue: Divine Confirmation</vt:lpstr>
      <vt:lpstr>Prologue: Divine Confirmation</vt:lpstr>
      <vt:lpstr>Prologue: Divine Confirmation</vt:lpstr>
      <vt:lpstr>Prologue: Divine Confirmation</vt:lpstr>
      <vt:lpstr>Prologue: The Lord’s Return</vt:lpstr>
      <vt:lpstr>Prologue: The Lord’s Return</vt:lpstr>
      <vt:lpstr>Prologue: The Lord’s Return</vt:lpstr>
      <vt:lpstr>Prologue: The Lord’s Return</vt:lpstr>
      <vt:lpstr>Prologue: The Lord’s Return</vt:lpstr>
      <vt:lpstr>Prologue: The Lord’s Return</vt:lpstr>
      <vt:lpstr>Prologue: The Lord’s Return</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Revelation</dc:title>
  <dc:creator>Chad Trunkhill</dc:creator>
  <cp:lastModifiedBy>Chad Trunkhill</cp:lastModifiedBy>
  <cp:revision>15</cp:revision>
  <dcterms:created xsi:type="dcterms:W3CDTF">2017-07-02T01:35:56Z</dcterms:created>
  <dcterms:modified xsi:type="dcterms:W3CDTF">2017-07-14T16:08:36Z</dcterms:modified>
</cp:coreProperties>
</file>